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</p:sldMasterIdLst>
  <p:notesMasterIdLst>
    <p:notesMasterId r:id="rId115"/>
  </p:notesMasterIdLst>
  <p:sldIdLst>
    <p:sldId id="256" r:id="rId10"/>
    <p:sldId id="367" r:id="rId11"/>
    <p:sldId id="366" r:id="rId12"/>
    <p:sldId id="361" r:id="rId13"/>
    <p:sldId id="362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63" r:id="rId90"/>
    <p:sldId id="364" r:id="rId91"/>
    <p:sldId id="365" r:id="rId92"/>
    <p:sldId id="339" r:id="rId93"/>
    <p:sldId id="340" r:id="rId94"/>
    <p:sldId id="341" r:id="rId95"/>
    <p:sldId id="342" r:id="rId96"/>
    <p:sldId id="343" r:id="rId97"/>
    <p:sldId id="344" r:id="rId98"/>
    <p:sldId id="345" r:id="rId99"/>
    <p:sldId id="346" r:id="rId100"/>
    <p:sldId id="347" r:id="rId101"/>
    <p:sldId id="348" r:id="rId102"/>
    <p:sldId id="349" r:id="rId103"/>
    <p:sldId id="350" r:id="rId104"/>
    <p:sldId id="351" r:id="rId105"/>
    <p:sldId id="352" r:id="rId106"/>
    <p:sldId id="353" r:id="rId107"/>
    <p:sldId id="354" r:id="rId108"/>
    <p:sldId id="355" r:id="rId109"/>
    <p:sldId id="356" r:id="rId110"/>
    <p:sldId id="357" r:id="rId111"/>
    <p:sldId id="358" r:id="rId112"/>
    <p:sldId id="359" r:id="rId113"/>
    <p:sldId id="360" r:id="rId114"/>
  </p:sldIdLst>
  <p:sldSz cx="12192000" cy="6858000"/>
  <p:notesSz cx="6858000" cy="9144000"/>
  <p:embeddedFontLst>
    <p:embeddedFont>
      <p:font typeface="Calibri" panose="020F0502020204030204" pitchFamily="34" charset="0"/>
      <p:regular r:id="rId116"/>
      <p:bold r:id="rId117"/>
      <p:italic r:id="rId118"/>
      <p:boldItalic r:id="rId119"/>
    </p:embeddedFont>
    <p:embeddedFont>
      <p:font typeface="Roboto" panose="02000000000000000000" pitchFamily="2" charset="0"/>
      <p:regular r:id="rId120"/>
      <p:bold r:id="rId121"/>
      <p:italic r:id="rId122"/>
      <p:boldItalic r:id="rId1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4" roundtripDataSignature="AMtx7mhxNnv/zJ1e6poK8JT3TpxjSLW3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57"/>
    <p:restoredTop sz="82640"/>
  </p:normalViewPr>
  <p:slideViewPr>
    <p:cSldViewPr snapToGrid="0">
      <p:cViewPr varScale="1">
        <p:scale>
          <a:sx n="183" d="100"/>
          <a:sy n="183" d="100"/>
        </p:scale>
        <p:origin x="25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117" Type="http://schemas.openxmlformats.org/officeDocument/2006/relationships/font" Target="fonts/font2.fntdata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font" Target="fonts/font8.fntdata"/><Relationship Id="rId12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font" Target="fonts/font3.fntdata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customschemas.google.com/relationships/presentationmetadata" Target="metadata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font" Target="fonts/font4.fntdata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font" Target="fonts/font5.fntdata"/><Relationship Id="rId12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font" Target="fonts/font1.fntdata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27" Type="http://schemas.openxmlformats.org/officeDocument/2006/relationships/theme" Target="theme/theme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6" name="Google Shape;6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9" name="Google Shape;73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0" name="Google Shape;740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12</a:t>
            </a:fld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125c43a7732_0_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8" name="Google Shape;1338;g125c43a7732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125c43a7732_0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4" name="Google Shape;1344;g125c43a7732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7" name="Google Shape;74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8" name="Google Shape;74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13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4" name="Google Shape;75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5" name="Google Shape;75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14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0" name="Google Shape;76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1" name="Google Shape;76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15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7" name="Google Shape;76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4" name="Google Shape;7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1" name="Google Shape;78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2" name="Google Shape;78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18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9" name="Google Shape;78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0" name="Google Shape;79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19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8" name="Google Shape;7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5" name="Google Shape;80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6" name="Google Shape;80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21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5" name="Google Shape;6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96" name="Google Shape;6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9202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0" name="Google Shape;82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6" name="Google Shape;8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7" name="Google Shape;8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23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3" name="Google Shape;83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  </a:t>
            </a:r>
            <a:endParaRPr/>
          </a:p>
        </p:txBody>
      </p:sp>
      <p:sp>
        <p:nvSpPr>
          <p:cNvPr id="834" name="Google Shape;83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24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9" name="Google Shape;8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4" name="Google Shape;84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9" name="Google Shape;84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4" name="Google Shape;85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5" name="Google Shape;85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28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0" name="Google Shape;86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1" name="Google Shape;861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29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6" name="Google Shape;86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7" name="Google Shape;867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30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3" name="Google Shape;87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4" name="Google Shape;874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31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5" name="Google Shape;6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96" name="Google Shape;6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2608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9" name="Google Shape;87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4" name="Google Shape;8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9" name="Google Shape;88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0" name="Google Shape;890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34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6" name="Google Shape;89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1" name="Google Shape;90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6" name="Google Shape;90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1" name="Google Shape;91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6" name="Google Shape;91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1" name="Google Shape;92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6" name="Google Shape;92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5" name="Google Shape;6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96" name="Google Shape;6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6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1" name="Google Shape;93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6" name="Google Shape;93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37" name="Google Shape;937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43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2" name="Google Shape;94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7" name="Google Shape;967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8" name="Google Shape;968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45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6" name="Google Shape;986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7" name="Google Shape;987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46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3" name="Google Shape;99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9" name="Google Shape;99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5" name="Google Shape;1005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6" name="Google Shape;1006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49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1" name="Google Shape;1011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2" name="Google Shape;1012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50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7" name="Google Shape;1017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8" name="Google Shape;1018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51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2" name="Google Shape;70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03" name="Google Shape;70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7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3" name="Google Shape;102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9" name="Google Shape;1039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0" name="Google Shape;1040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53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8" name="Google Shape;104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4" name="Google Shape;1054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0" name="Google Shape;106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6" name="Google Shape;1066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3" name="Google Shape;1073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0" name="Google Shape;1080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6" name="Google Shape;1086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endParaRPr dirty="0"/>
          </a:p>
        </p:txBody>
      </p:sp>
      <p:sp>
        <p:nvSpPr>
          <p:cNvPr id="1087" name="Google Shape;1087;p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60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3" name="Google Shape;1093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0" name="Google Shape;71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1" name="Google Shape;71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8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9" name="Google Shape;109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5" name="Google Shape;1105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endParaRPr dirty="0"/>
          </a:p>
        </p:txBody>
      </p:sp>
      <p:sp>
        <p:nvSpPr>
          <p:cNvPr id="1111" name="Google Shape;1111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s-CZ" dirty="0"/>
          </a:p>
        </p:txBody>
      </p:sp>
      <p:sp>
        <p:nvSpPr>
          <p:cNvPr id="1118" name="Google Shape;111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125c43a7732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6" name="Google Shape;1126;g125c43a7732_0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7" name="Google Shape;1127;g125c43a7732_0_1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66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125c43a7732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3" name="Google Shape;1133;g125c43a7732_0_1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4" name="Google Shape;1134;g125c43a7732_0_1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67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125c43a7732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1" name="Google Shape;1141;g125c43a7732_0_2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2" name="Google Shape;1142;g125c43a7732_0_2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68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125c43a7732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8" name="Google Shape;1148;g125c43a7732_0_2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9" name="Google Shape;1149;g125c43a7732_0_2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69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125c43a7732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5" name="Google Shape;1155;g125c43a7732_0_2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6" name="Google Shape;1156;g125c43a7732_0_2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70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125c43a7732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2" name="Google Shape;1162;g125c43a7732_0_2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3" name="Google Shape;1163;g125c43a7732_0_2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71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7" name="Google Shape;71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8" name="Google Shape;71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9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125c43a7732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9" name="Google Shape;1169;g125c43a7732_0_1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0" name="Google Shape;1170;g125c43a7732_0_1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72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1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1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9" name="Google Shape;1219;p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3876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4" name="Google Shape;72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5" name="Google Shape;72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10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g125c43a773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5" name="Google Shape;1225;g125c43a77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125c43a7732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1" name="Google Shape;1231;g125c43a773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125c43a7732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7" name="Google Shape;1237;g125c43a773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125c43a7732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2" name="Google Shape;1242;g125c43a773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125c43a7732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9" name="Google Shape;1249;g125c43a773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g125c43a7732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4" name="Google Shape;1254;g125c43a773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125c43a7732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1" name="Google Shape;1261;g125c43a773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125c43a7732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9" name="Google Shape;1269;g125c43a7732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125c43a7732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4" name="Google Shape;1274;g125c43a773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g125c43a7732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9" name="Google Shape;1279;g125c43a7732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2" name="Google Shape;7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125c43a7732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4" name="Google Shape;1284;g125c43a7732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25c43a7732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9" name="Google Shape;1289;g125c43a7732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125c43a7732_0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4" name="Google Shape;1294;g125c43a773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125c43a7732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9" name="Google Shape;1299;g125c43a7732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125c43a7732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4" name="Google Shape;1304;g125c43a773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125c43a7732_0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1" name="Google Shape;1311;g125c43a7732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125c43a7732_0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6" name="Google Shape;1316;g125c43a7732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125c43a7732_0_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1" name="Google Shape;1321;g125c43a7732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125c43a7732_0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6" name="Google Shape;1326;g125c43a7732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125c43a7732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1" name="Google Shape;1331;g125c43a7732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0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0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8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7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7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7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7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17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7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7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17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1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8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18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1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8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1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8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1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8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6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6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4" name="Google Shape;174;p1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6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6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16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1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6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6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3" name="Google Shape;193;p16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16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5" name="Google Shape;195;p16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1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7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6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1" name="Google Shape;211;p16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2" name="Google Shape;212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7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7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17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9" name="Google Shape;219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7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7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5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5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9" name="Google Shape;249;p1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5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1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1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15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1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5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5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8" name="Google Shape;268;p15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15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0" name="Google Shape;270;p15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1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5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86" name="Google Shape;286;p15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7" name="Google Shape;287;p1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6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6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93" name="Google Shape;293;p16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4" name="Google Shape;294;p1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6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1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6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6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1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4" name="Google Shape;324;p1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0" name="Google Shape;330;p1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1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1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1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3" name="Google Shape;343;p1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1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5" name="Google Shape;345;p1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1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9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1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1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1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1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61" name="Google Shape;361;p1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2" name="Google Shape;362;p1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1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1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9" name="Google Shape;369;p1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1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8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3" name="Google Shape;393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9" name="Google Shape;399;p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5" name="Google Shape;405;p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1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1" name="Google Shape;411;p1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2" name="Google Shape;412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9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9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9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1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8" name="Google Shape;418;p1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1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0" name="Google Shape;420;p1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1" name="Google Shape;421;p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1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6" name="Google Shape;436;p1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7" name="Google Shape;437;p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43" name="Google Shape;443;p1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4" name="Google Shape;444;p1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1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0" name="Google Shape;450;p1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6" name="Google Shape;456;p1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1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8" name="Google Shape;468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3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3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74" name="Google Shape;474;p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6" name="Google Shape;486;p1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7" name="Google Shape;487;p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1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3" name="Google Shape;493;p1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4" name="Google Shape;494;p1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5" name="Google Shape;495;p1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6" name="Google Shape;496;p1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1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13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11" name="Google Shape;511;p13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12" name="Google Shape;512;p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18" name="Google Shape;518;p1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19" name="Google Shape;519;p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4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5" name="Google Shape;525;p1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4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14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1" name="Google Shape;531;p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9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3" name="Google Shape;543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4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14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49" name="Google Shape;549;p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4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4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5" name="Google Shape;555;p1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1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1" name="Google Shape;561;p14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2" name="Google Shape;562;p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4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4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8" name="Google Shape;568;p14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9" name="Google Shape;569;p14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0" name="Google Shape;570;p14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1" name="Google Shape;571;p1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4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6" name="Google Shape;586;p14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7" name="Google Shape;587;p1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5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93" name="Google Shape;593;p15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4" name="Google Shape;594;p1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1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5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0" name="Google Shape;600;p1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1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1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5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5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6" name="Google Shape;606;p1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1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1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8" name="Google Shape;618;p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8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18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4" name="Google Shape;624;p1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1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8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18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0" name="Google Shape;630;p18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1" name="Google Shape;631;p18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2" name="Google Shape;632;p18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3" name="Google Shape;633;p1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1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9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9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3" name="Google Shape;643;p1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9" name="Google Shape;649;p19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0" name="Google Shape;650;p1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1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1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1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9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19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1" name="Google Shape;661;p19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2" name="Google Shape;662;p1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9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9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8" name="Google Shape;668;p19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9" name="Google Shape;669;p1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1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9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9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5" name="Google Shape;675;p1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1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1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9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19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1" name="Google Shape;681;p1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1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8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8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p8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7" name="Google Shape;23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1" name="Google Shape;311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2" name="Google Shape;31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3" name="Google Shape;31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Google Shape;31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6" name="Google Shape;386;p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7" name="Google Shape;387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8" name="Google Shape;388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9" name="Google Shape;389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1" name="Google Shape;461;p9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2" name="Google Shape;462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3" name="Google Shape;463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4" name="Google Shape;464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6" name="Google Shape;536;p9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7" name="Google Shape;537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8" name="Google Shape;538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9" name="Google Shape;539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1" name="Google Shape;611;p1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2" name="Google Shape;612;p1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3" name="Google Shape;613;p1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4" name="Google Shape;614;p1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9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9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9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9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1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9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8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8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8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8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8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8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9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9" name="Google Shape;689;p1" descr="Human brain nerve cells"/>
          <p:cNvPicPr preferRelativeResize="0"/>
          <p:nvPr/>
        </p:nvPicPr>
        <p:blipFill rotWithShape="1">
          <a:blip r:embed="rId3">
            <a:alphaModFix/>
          </a:blip>
          <a:srcRect t="2500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1"/>
          <p:cNvSpPr/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4509"/>
                </a:srgbClr>
              </a:gs>
              <a:gs pos="50000">
                <a:srgbClr val="000000">
                  <a:alpha val="29411"/>
                </a:srgbClr>
              </a:gs>
              <a:gs pos="75000">
                <a:srgbClr val="000000">
                  <a:alpha val="14509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1"/>
          <p:cNvSpPr txBox="1">
            <a:spLocks noGrp="1"/>
          </p:cNvSpPr>
          <p:nvPr>
            <p:ph type="ctrTitle"/>
          </p:nvPr>
        </p:nvSpPr>
        <p:spPr>
          <a:xfrm>
            <a:off x="1097280" y="325550"/>
            <a:ext cx="10058400" cy="14626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Font typeface="Calibri"/>
              <a:buNone/>
            </a:pPr>
            <a:r>
              <a:rPr lang="cs-CZ">
                <a:solidFill>
                  <a:schemeClr val="lt1"/>
                </a:solidFill>
              </a:rPr>
              <a:t>Úvod do teorie neuronových sítí</a:t>
            </a:r>
            <a:endParaRPr/>
          </a:p>
        </p:txBody>
      </p:sp>
      <p:sp>
        <p:nvSpPr>
          <p:cNvPr id="692" name="Google Shape;692;p1"/>
          <p:cNvSpPr txBox="1"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26741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</a:pPr>
            <a:r>
              <a:rPr lang="cs-CZ" sz="2800">
                <a:solidFill>
                  <a:srgbClr val="FFFFFF"/>
                </a:solidFill>
              </a:rPr>
              <a:t>Kamila Lepkova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</a:pPr>
            <a:r>
              <a:rPr lang="cs-CZ" sz="2800">
                <a:solidFill>
                  <a:srgbClr val="FFFFFF"/>
                </a:solidFill>
              </a:rPr>
              <a:t>Biomedicínské inženýrství (ČVUT),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</a:pPr>
            <a:r>
              <a:rPr lang="cs-CZ" sz="2800">
                <a:solidFill>
                  <a:srgbClr val="FFFFFF"/>
                </a:solidFill>
              </a:rPr>
              <a:t>Kognitivní systémy a neurovědy (CIIRC)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</a:pPr>
            <a:r>
              <a:rPr lang="cs-CZ" sz="2800">
                <a:solidFill>
                  <a:srgbClr val="FFFFFF"/>
                </a:solidFill>
              </a:rPr>
              <a:t>kamila.lepkova(at)cvut.cz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Aktivační funkce (α)</a:t>
            </a:r>
            <a:endParaRPr/>
          </a:p>
        </p:txBody>
      </p:sp>
      <p:sp>
        <p:nvSpPr>
          <p:cNvPr id="728" name="Google Shape;728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Skoková 				• Po částech lineární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(Step function)			    (Rectified Linear Unit function - ReLU)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Sigmoidální 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(Sigmid function)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729" name="Google Shape;72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7099" y="2857542"/>
            <a:ext cx="7755925" cy="3635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g125c43a7732_0_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5064" y="710005"/>
            <a:ext cx="6161871" cy="4042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3" name="Google Shape;1323;g125c43a7732_0_79"/>
          <p:cNvPicPr preferRelativeResize="0"/>
          <p:nvPr/>
        </p:nvPicPr>
        <p:blipFill rotWithShape="1">
          <a:blip r:embed="rId3">
            <a:alphaModFix/>
          </a:blip>
          <a:srcRect t="3920"/>
          <a:stretch/>
        </p:blipFill>
        <p:spPr>
          <a:xfrm>
            <a:off x="2038958" y="85735"/>
            <a:ext cx="8114084" cy="6772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8" name="Google Shape;1328;g125c43a7732_0_83"/>
          <p:cNvPicPr preferRelativeResize="0"/>
          <p:nvPr/>
        </p:nvPicPr>
        <p:blipFill rotWithShape="1">
          <a:blip r:embed="rId3">
            <a:alphaModFix/>
          </a:blip>
          <a:srcRect t="7475"/>
          <a:stretch/>
        </p:blipFill>
        <p:spPr>
          <a:xfrm>
            <a:off x="2298718" y="935915"/>
            <a:ext cx="7594564" cy="3940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" name="Google Shape;1333;g125c43a7732_0_87"/>
          <p:cNvPicPr preferRelativeResize="0"/>
          <p:nvPr/>
        </p:nvPicPr>
        <p:blipFill rotWithShape="1">
          <a:blip r:embed="rId3">
            <a:alphaModFix/>
          </a:blip>
          <a:srcRect b="53989"/>
          <a:stretch/>
        </p:blipFill>
        <p:spPr>
          <a:xfrm>
            <a:off x="1870907" y="602429"/>
            <a:ext cx="8450186" cy="2337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34;g125c43a7732_0_87"/>
          <p:cNvPicPr preferRelativeResize="0"/>
          <p:nvPr/>
        </p:nvPicPr>
        <p:blipFill rotWithShape="1">
          <a:blip r:embed="rId3">
            <a:alphaModFix/>
          </a:blip>
          <a:srcRect t="49881" b="43807"/>
          <a:stretch/>
        </p:blipFill>
        <p:spPr>
          <a:xfrm>
            <a:off x="1878623" y="2939970"/>
            <a:ext cx="8450186" cy="320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5" name="Google Shape;1335;g125c43a7732_0_87"/>
          <p:cNvPicPr preferRelativeResize="0"/>
          <p:nvPr/>
        </p:nvPicPr>
        <p:blipFill rotWithShape="1">
          <a:blip r:embed="rId3">
            <a:alphaModFix/>
          </a:blip>
          <a:srcRect t="60103" b="5982"/>
          <a:stretch/>
        </p:blipFill>
        <p:spPr>
          <a:xfrm>
            <a:off x="1863191" y="3260558"/>
            <a:ext cx="8450186" cy="1722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0" name="Google Shape;1340;g125c43a7732_0_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3184" y="311973"/>
            <a:ext cx="7205632" cy="341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g125c43a7732_0_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789" y="4593515"/>
            <a:ext cx="10892422" cy="966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6" name="Google Shape;1346;g125c43a7732_0_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6824" y="443113"/>
            <a:ext cx="7938351" cy="5971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Příklad fungování perceptronu (tan-sigmoid)</a:t>
            </a:r>
            <a:endParaRPr/>
          </a:p>
        </p:txBody>
      </p:sp>
      <p:pic>
        <p:nvPicPr>
          <p:cNvPr id="735" name="Google Shape;735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279050"/>
            <a:ext cx="6032100" cy="32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068700" y="2279062"/>
            <a:ext cx="6123300" cy="32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Perceptron </a:t>
            </a:r>
            <a:endParaRPr/>
          </a:p>
        </p:txBody>
      </p:sp>
      <p:sp>
        <p:nvSpPr>
          <p:cNvPr id="743" name="Google Shape;743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Schopný klasifikace do dvou tříd – třídy musí být lineárně separované</a:t>
            </a:r>
            <a:endParaRPr/>
          </a:p>
        </p:txBody>
      </p:sp>
      <p:pic>
        <p:nvPicPr>
          <p:cNvPr id="744" name="Google Shape;74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4839" y="2679700"/>
            <a:ext cx="8302321" cy="381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9"/>
          <p:cNvSpPr txBox="1">
            <a:spLocks noGrp="1"/>
          </p:cNvSpPr>
          <p:nvPr>
            <p:ph type="title"/>
          </p:nvPr>
        </p:nvSpPr>
        <p:spPr>
          <a:xfrm>
            <a:off x="838200" y="330199"/>
            <a:ext cx="10515600" cy="207010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2374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</a:pPr>
            <a:r>
              <a:rPr lang="cs-CZ"/>
              <a:t> </a:t>
            </a:r>
            <a:endParaRPr/>
          </a:p>
        </p:txBody>
      </p:sp>
      <p:sp>
        <p:nvSpPr>
          <p:cNvPr id="751" name="Google Shape;751;p9"/>
          <p:cNvSpPr txBox="1">
            <a:spLocks noGrp="1"/>
          </p:cNvSpPr>
          <p:nvPr>
            <p:ph type="body" idx="1"/>
          </p:nvPr>
        </p:nvSpPr>
        <p:spPr>
          <a:xfrm>
            <a:off x="1051400" y="2400300"/>
            <a:ext cx="10515600" cy="4457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1041" t="-232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cs-CZ"/>
              <a:t> 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Google Shape;757;p10" descr="Obsah obrázku obloha, text, mapa, den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7391" y="0"/>
            <a:ext cx="733721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Rozdělení neuronových sítí</a:t>
            </a:r>
            <a:endParaRPr/>
          </a:p>
        </p:txBody>
      </p:sp>
      <p:sp>
        <p:nvSpPr>
          <p:cNvPr id="764" name="Google Shape;764;p11"/>
          <p:cNvSpPr txBox="1">
            <a:spLocks noGrp="1"/>
          </p:cNvSpPr>
          <p:nvPr>
            <p:ph type="body" idx="1"/>
          </p:nvPr>
        </p:nvSpPr>
        <p:spPr>
          <a:xfrm>
            <a:off x="838200" y="1690700"/>
            <a:ext cx="10515600" cy="49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dirty="0"/>
              <a:t>Podle počtu vrstev: 	- Jednovrstvé (</a:t>
            </a:r>
            <a:r>
              <a:rPr lang="cs-CZ" dirty="0" err="1"/>
              <a:t>Hopfieldova</a:t>
            </a:r>
            <a:r>
              <a:rPr lang="cs-CZ" dirty="0"/>
              <a:t> síť, </a:t>
            </a:r>
            <a:r>
              <a:rPr lang="cs-CZ" dirty="0" err="1"/>
              <a:t>Kohonenova</a:t>
            </a:r>
            <a:r>
              <a:rPr lang="cs-CZ" dirty="0"/>
              <a:t> síť)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cs-CZ" dirty="0"/>
              <a:t>				- Vícevrstvé (MLP, Konvoluční síť)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dirty="0"/>
              <a:t>Podle směru trénování:	- Dopředné (</a:t>
            </a:r>
            <a:r>
              <a:rPr lang="cs-CZ" dirty="0" err="1"/>
              <a:t>Feed</a:t>
            </a:r>
            <a:r>
              <a:rPr lang="cs-CZ" dirty="0"/>
              <a:t>-forward)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cs-CZ" dirty="0"/>
              <a:t>				- Rekurentní (</a:t>
            </a:r>
            <a:r>
              <a:rPr lang="cs-CZ" dirty="0" err="1"/>
              <a:t>Recurrent</a:t>
            </a:r>
            <a:r>
              <a:rPr lang="cs-CZ" dirty="0"/>
              <a:t>)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dirty="0"/>
              <a:t>Podle algoritmů učení:	- S učitelem (</a:t>
            </a:r>
            <a:r>
              <a:rPr lang="cs-CZ" dirty="0" err="1"/>
              <a:t>Supervised</a:t>
            </a:r>
            <a:r>
              <a:rPr lang="cs-CZ" dirty="0"/>
              <a:t>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cs-CZ" dirty="0"/>
              <a:t>				- Bez učitele (</a:t>
            </a:r>
            <a:r>
              <a:rPr lang="cs-CZ" dirty="0" err="1"/>
              <a:t>Unsupervised</a:t>
            </a:r>
            <a:r>
              <a:rPr lang="cs-CZ" dirty="0"/>
              <a:t>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dirty="0"/>
              <a:t>Podle stylu učení:		- Deterministické (</a:t>
            </a:r>
            <a:r>
              <a:rPr lang="cs-CZ" dirty="0" err="1"/>
              <a:t>Backpropagation</a:t>
            </a:r>
            <a:r>
              <a:rPr lang="cs-CZ" dirty="0"/>
              <a:t>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cs-CZ" dirty="0"/>
              <a:t>				- Stochastické (Náhodné nastavování vah)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Jednovrstvé / Vícevrstvé</a:t>
            </a:r>
            <a:endParaRPr/>
          </a:p>
        </p:txBody>
      </p:sp>
      <p:pic>
        <p:nvPicPr>
          <p:cNvPr id="770" name="Google Shape;770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825067" y="2371725"/>
            <a:ext cx="5528733" cy="299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8800" y="2371725"/>
            <a:ext cx="4876800" cy="2996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Dopředné / Rekurentní</a:t>
            </a:r>
            <a:endParaRPr/>
          </a:p>
        </p:txBody>
      </p:sp>
      <p:pic>
        <p:nvPicPr>
          <p:cNvPr id="777" name="Google Shape;777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1614" y="2285764"/>
            <a:ext cx="4892040" cy="3002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5985" y="1989111"/>
            <a:ext cx="4892040" cy="3298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Hopfieldova síť</a:t>
            </a:r>
            <a:endParaRPr/>
          </a:p>
        </p:txBody>
      </p:sp>
      <p:sp>
        <p:nvSpPr>
          <p:cNvPr id="785" name="Google Shape;785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 Jednovrstvá, rekurentní (zpětnovazební) síť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 Zapamatování vstupních vzorů, vybavování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 Výstup neuronu je připojen na vstupy všech ostatních kromě jeho samotného.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 Použití: asociativní paměť,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/>
              <a:t>   klasifikátor, optimalizace</a:t>
            </a:r>
            <a:endParaRPr/>
          </a:p>
        </p:txBody>
      </p:sp>
      <p:pic>
        <p:nvPicPr>
          <p:cNvPr id="786" name="Google Shape;786;p14"/>
          <p:cNvPicPr preferRelativeResize="0"/>
          <p:nvPr/>
        </p:nvPicPr>
        <p:blipFill rotWithShape="1">
          <a:blip r:embed="rId3">
            <a:alphaModFix/>
          </a:blip>
          <a:srcRect t="5197" b="9270"/>
          <a:stretch/>
        </p:blipFill>
        <p:spPr>
          <a:xfrm>
            <a:off x="5611900" y="3429000"/>
            <a:ext cx="5311600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5"/>
          <p:cNvSpPr txBox="1">
            <a:spLocks noGrp="1"/>
          </p:cNvSpPr>
          <p:nvPr>
            <p:ph type="title"/>
          </p:nvPr>
        </p:nvSpPr>
        <p:spPr>
          <a:xfrm>
            <a:off x="723900" y="365125"/>
            <a:ext cx="10744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 sz="3900"/>
              <a:t>Samoorganizující se neuronové sít / Kohonenova síť</a:t>
            </a:r>
            <a:br>
              <a:rPr lang="cs-CZ" sz="4000"/>
            </a:br>
            <a:r>
              <a:rPr lang="cs-CZ" sz="4000"/>
              <a:t>(SOM - Self Organizing Map)</a:t>
            </a:r>
            <a:endParaRPr/>
          </a:p>
        </p:txBody>
      </p:sp>
      <p:sp>
        <p:nvSpPr>
          <p:cNvPr id="793" name="Google Shape;793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 Jednovrstvá síť s dopředným šířením,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 Učící algoritmus ve variantě "učení bez učitele" provádí pouze analýzu vstupních dat (shlukovou analýzu)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 Neuronová síť obsahuje jedinou vrstvu neuronů (mřížka)</a:t>
            </a:r>
            <a:endParaRPr b="1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794" name="Google Shape;794;p15"/>
          <p:cNvPicPr preferRelativeResize="0"/>
          <p:nvPr/>
        </p:nvPicPr>
        <p:blipFill rotWithShape="1">
          <a:blip r:embed="rId3">
            <a:alphaModFix/>
          </a:blip>
          <a:srcRect b="29859"/>
          <a:stretch/>
        </p:blipFill>
        <p:spPr>
          <a:xfrm>
            <a:off x="608109" y="4116144"/>
            <a:ext cx="7470581" cy="2195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4326" y="3735365"/>
            <a:ext cx="3243838" cy="2576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E907A-89CF-BF3F-96FC-ED42D407A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Umělá</a:t>
            </a:r>
            <a:r>
              <a:rPr lang="en-US" sz="4400" dirty="0"/>
              <a:t> </a:t>
            </a:r>
            <a:r>
              <a:rPr lang="en-US" sz="4400" dirty="0" err="1"/>
              <a:t>inteligence</a:t>
            </a:r>
            <a:r>
              <a:rPr lang="en-US" sz="4400" dirty="0"/>
              <a:t> (AI)</a:t>
            </a:r>
            <a:endParaRPr lang="en-US" dirty="0"/>
          </a:p>
        </p:txBody>
      </p:sp>
      <p:pic>
        <p:nvPicPr>
          <p:cNvPr id="1028" name="Picture 4" descr="Text&#10;&#10;Description automatically generated">
            <a:extLst>
              <a:ext uri="{FF2B5EF4-FFF2-40B4-BE49-F238E27FC236}">
                <a16:creationId xmlns:a16="http://schemas.microsoft.com/office/drawing/2014/main" id="{FC37D26A-E700-7987-EDCF-821D18128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49" y="1690688"/>
            <a:ext cx="4848318" cy="163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xt&#10;&#10;Description automatically generated">
            <a:extLst>
              <a:ext uri="{FF2B5EF4-FFF2-40B4-BE49-F238E27FC236}">
                <a16:creationId xmlns:a16="http://schemas.microsoft.com/office/drawing/2014/main" id="{458D429A-9CF2-3660-15F1-D95BDA7CF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36" y="3536056"/>
            <a:ext cx="4339244" cy="133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BAE0A00-4786-4F9C-478D-09203F05D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01" y="1655549"/>
            <a:ext cx="5255452" cy="133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BF79374-ECC7-A3E7-9ECF-03697A464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799006" cy="175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96A5E0E-03A2-B808-9AD3-98BDD77E3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49" y="5282068"/>
            <a:ext cx="4497185" cy="143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ext&#10;&#10;Description automatically generated">
            <a:extLst>
              <a:ext uri="{FF2B5EF4-FFF2-40B4-BE49-F238E27FC236}">
                <a16:creationId xmlns:a16="http://schemas.microsoft.com/office/drawing/2014/main" id="{747DBED9-B69B-8326-C92F-6C38D5C03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96824"/>
            <a:ext cx="4761850" cy="120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198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302000" y="71437"/>
            <a:ext cx="5588000" cy="2495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1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38199" y="2435225"/>
            <a:ext cx="435133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8271" y="2903514"/>
            <a:ext cx="4155529" cy="3414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Vícevrstevná neuronová síť </a:t>
            </a:r>
            <a:br>
              <a:rPr lang="cs-CZ"/>
            </a:br>
            <a:r>
              <a:rPr lang="cs-CZ"/>
              <a:t>(MLP – Multi Layer Perceptron)</a:t>
            </a:r>
            <a:endParaRPr/>
          </a:p>
        </p:txBody>
      </p:sp>
      <p:sp>
        <p:nvSpPr>
          <p:cNvPr id="809" name="Google Shape;809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 Vstupní – Skrytá – Výstupní vrstva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 Nejpoužívanější neuronová síť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 Použití: predikce, klasifikace, aproximace</a:t>
            </a:r>
            <a:endParaRPr/>
          </a:p>
        </p:txBody>
      </p:sp>
      <p:pic>
        <p:nvPicPr>
          <p:cNvPr id="810" name="Google Shape;81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2427" y="3429000"/>
            <a:ext cx="5907145" cy="3207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/>
              <a:t>Vytváření neuronové sítě</a:t>
            </a:r>
            <a:endParaRPr/>
          </a:p>
        </p:txBody>
      </p:sp>
      <p:sp>
        <p:nvSpPr>
          <p:cNvPr id="823" name="Google Shape;823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cs-CZ"/>
              <a:t>1. Inicializace parametrů (váhy, bias)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cs-CZ"/>
              <a:t>2. Definování aktivační funkce (sigmoid, ReLU)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cs-CZ"/>
              <a:t>3. Definování chybové funkce (MSE, CE)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cs-CZ"/>
              <a:t>4. Dopředné šíření (Forward Propagation)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cs-CZ"/>
              <a:t>5. Spočítání chyby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cs-CZ"/>
              <a:t>6. Zpětné šíření chyby (Back Propagation)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cs-CZ"/>
              <a:t>7. Úprava vah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cs-CZ"/>
              <a:t>8. Nová iterace (zpět na krok č. 4)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/>
              <a:t>Fungování neuronové sítě</a:t>
            </a:r>
            <a:endParaRPr/>
          </a:p>
        </p:txBody>
      </p:sp>
      <p:pic>
        <p:nvPicPr>
          <p:cNvPr id="830" name="Google Shape;830;p20" descr="Obsah obrázku text&#10;&#10;Popis byl vytvořen automatick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88701" y="1690688"/>
            <a:ext cx="8686819" cy="493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9" y="0"/>
            <a:ext cx="1218598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" name="Google Shape;841;p22" descr="Obsah obrázku text, počítač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9183"/>
            <a:ext cx="12192000" cy="6887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Google Shape;846;p23" descr="Obsah obrázku text, ukazatel skóre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5141"/>
            <a:ext cx="12192000" cy="6873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Google Shape;851;p24" descr="Obsah obrázku text, počítač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403"/>
            <a:ext cx="12192000" cy="6854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" name="Google Shape;857;p25" descr="Obsah obrázku text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80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" name="Google Shape;863;p26" descr="Obsah obrázku text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7818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229F6-B43D-EBFB-6E01-82CC3DB9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Umělá</a:t>
            </a:r>
            <a:r>
              <a:rPr lang="en-US" sz="3600" dirty="0"/>
              <a:t> </a:t>
            </a:r>
            <a:r>
              <a:rPr lang="en-US" sz="3600" dirty="0" err="1"/>
              <a:t>inteligence</a:t>
            </a:r>
            <a:r>
              <a:rPr lang="en-US" sz="3600" dirty="0"/>
              <a:t> (AI)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481CA-AC0E-9B4D-272F-ACC14A405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Oblast </a:t>
            </a:r>
            <a:r>
              <a:rPr lang="en-US" dirty="0" err="1"/>
              <a:t>informatiky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se </a:t>
            </a:r>
            <a:r>
              <a:rPr lang="en-US" dirty="0" err="1"/>
              <a:t>zabývá</a:t>
            </a:r>
            <a:r>
              <a:rPr lang="en-US" dirty="0"/>
              <a:t> </a:t>
            </a:r>
            <a:r>
              <a:rPr lang="en-US" dirty="0" err="1"/>
              <a:t>vytvářením</a:t>
            </a:r>
            <a:r>
              <a:rPr lang="en-US" dirty="0"/>
              <a:t> </a:t>
            </a:r>
            <a:r>
              <a:rPr lang="en-US" dirty="0" err="1"/>
              <a:t>počítačových</a:t>
            </a:r>
            <a:r>
              <a:rPr lang="en-US" dirty="0"/>
              <a:t> </a:t>
            </a:r>
            <a:r>
              <a:rPr lang="en-US" dirty="0" err="1"/>
              <a:t>systémů</a:t>
            </a:r>
            <a:r>
              <a:rPr lang="en-US" dirty="0"/>
              <a:t> </a:t>
            </a:r>
            <a:r>
              <a:rPr lang="en-US" dirty="0" err="1"/>
              <a:t>schopných</a:t>
            </a:r>
            <a:r>
              <a:rPr lang="en-US" dirty="0"/>
              <a:t> </a:t>
            </a:r>
            <a:r>
              <a:rPr lang="en-US" dirty="0" err="1"/>
              <a:t>provádět</a:t>
            </a:r>
            <a:r>
              <a:rPr lang="en-US" dirty="0"/>
              <a:t> </a:t>
            </a:r>
            <a:r>
              <a:rPr lang="en-US" dirty="0" err="1"/>
              <a:t>komplexní</a:t>
            </a:r>
            <a:r>
              <a:rPr lang="en-US" dirty="0"/>
              <a:t> </a:t>
            </a:r>
            <a:r>
              <a:rPr lang="en-US" dirty="0" err="1"/>
              <a:t>úlohy</a:t>
            </a:r>
            <a:endParaRPr lang="en-US" dirty="0"/>
          </a:p>
          <a:p>
            <a:r>
              <a:rPr lang="en-US" dirty="0" err="1"/>
              <a:t>Zpracování</a:t>
            </a:r>
            <a:r>
              <a:rPr lang="en-US" dirty="0"/>
              <a:t> </a:t>
            </a:r>
            <a:r>
              <a:rPr lang="en-US" dirty="0" err="1"/>
              <a:t>velkého</a:t>
            </a:r>
            <a:r>
              <a:rPr lang="en-US" dirty="0"/>
              <a:t> </a:t>
            </a:r>
            <a:r>
              <a:rPr lang="en-US" dirty="0" err="1"/>
              <a:t>objemu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, </a:t>
            </a:r>
            <a:r>
              <a:rPr lang="en-US" dirty="0" err="1"/>
              <a:t>přirozeného</a:t>
            </a:r>
            <a:r>
              <a:rPr lang="en-US" dirty="0"/>
              <a:t> </a:t>
            </a:r>
            <a:r>
              <a:rPr lang="en-US" dirty="0" err="1"/>
              <a:t>jazyka</a:t>
            </a:r>
            <a:r>
              <a:rPr lang="en-US" dirty="0"/>
              <a:t> a </a:t>
            </a:r>
            <a:r>
              <a:rPr lang="en-US" dirty="0" err="1"/>
              <a:t>signalů</a:t>
            </a:r>
            <a:r>
              <a:rPr lang="en-US" dirty="0"/>
              <a:t>, </a:t>
            </a:r>
            <a:r>
              <a:rPr lang="en-US" dirty="0" err="1"/>
              <a:t>rozpoznávání</a:t>
            </a:r>
            <a:r>
              <a:rPr lang="en-US" dirty="0"/>
              <a:t> </a:t>
            </a:r>
            <a:r>
              <a:rPr lang="en-US" dirty="0" err="1"/>
              <a:t>obrazů</a:t>
            </a:r>
            <a:r>
              <a:rPr lang="en-US" dirty="0"/>
              <a:t> a </a:t>
            </a:r>
            <a:r>
              <a:rPr lang="en-US" dirty="0" err="1"/>
              <a:t>zvuků</a:t>
            </a:r>
            <a:r>
              <a:rPr lang="en-US" dirty="0"/>
              <a:t>, </a:t>
            </a:r>
            <a:r>
              <a:rPr lang="en-US" dirty="0" err="1"/>
              <a:t>učení</a:t>
            </a:r>
            <a:r>
              <a:rPr lang="en-US" dirty="0"/>
              <a:t> se z </a:t>
            </a:r>
            <a:r>
              <a:rPr lang="en-US" dirty="0" err="1"/>
              <a:t>příkladů</a:t>
            </a:r>
            <a:r>
              <a:rPr lang="en-US" dirty="0"/>
              <a:t> a </a:t>
            </a:r>
            <a:r>
              <a:rPr lang="en-US" dirty="0" err="1"/>
              <a:t>zkušeností</a:t>
            </a:r>
            <a:r>
              <a:rPr lang="en-US" dirty="0"/>
              <a:t>, </a:t>
            </a:r>
            <a:r>
              <a:rPr lang="en-US" dirty="0" err="1"/>
              <a:t>předvídání</a:t>
            </a:r>
            <a:r>
              <a:rPr lang="en-US" dirty="0"/>
              <a:t> </a:t>
            </a:r>
            <a:r>
              <a:rPr lang="en-US" dirty="0" err="1"/>
              <a:t>budoucích</a:t>
            </a:r>
            <a:r>
              <a:rPr lang="en-US" dirty="0"/>
              <a:t> </a:t>
            </a:r>
            <a:r>
              <a:rPr lang="en-US" dirty="0" err="1"/>
              <a:t>událostí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řešení</a:t>
            </a:r>
            <a:r>
              <a:rPr lang="en-US" dirty="0"/>
              <a:t> </a:t>
            </a:r>
            <a:r>
              <a:rPr lang="en-US" dirty="0" err="1"/>
              <a:t>složitých</a:t>
            </a:r>
            <a:r>
              <a:rPr lang="en-US" dirty="0"/>
              <a:t> </a:t>
            </a:r>
            <a:r>
              <a:rPr lang="en-US" dirty="0" err="1"/>
              <a:t>problémů</a:t>
            </a:r>
            <a:r>
              <a:rPr lang="en-US" dirty="0"/>
              <a:t>.</a:t>
            </a:r>
          </a:p>
          <a:p>
            <a:r>
              <a:rPr lang="en-US" dirty="0" err="1"/>
              <a:t>Silná</a:t>
            </a:r>
            <a:r>
              <a:rPr lang="en-US" dirty="0"/>
              <a:t> / </a:t>
            </a:r>
            <a:r>
              <a:rPr lang="en-US" dirty="0" err="1"/>
              <a:t>Slabá</a:t>
            </a:r>
            <a:r>
              <a:rPr lang="en-US" dirty="0"/>
              <a:t> AI</a:t>
            </a:r>
          </a:p>
          <a:p>
            <a:r>
              <a:rPr lang="en-US" dirty="0"/>
              <a:t>S </a:t>
            </a:r>
            <a:r>
              <a:rPr lang="en-US" dirty="0" err="1"/>
              <a:t>učitelem</a:t>
            </a:r>
            <a:r>
              <a:rPr lang="en-US" dirty="0"/>
              <a:t> / bez </a:t>
            </a:r>
            <a:r>
              <a:rPr lang="en-US" dirty="0" err="1"/>
              <a:t>učitele</a:t>
            </a:r>
            <a:r>
              <a:rPr lang="en-US" dirty="0"/>
              <a:t> / </a:t>
            </a:r>
            <a:r>
              <a:rPr lang="en-US" dirty="0" err="1"/>
              <a:t>zpětnovazebná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823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27" descr="Obsah obrázku text, obrazovka, tmavé, snímek obrazovky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67300"/>
            <a:ext cx="3399508" cy="17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Google Shape;876;p28" descr="Obsah obrázku text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65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" name="Google Shape;881;p29" descr="Obsah obrázku text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30" descr="Obsah obrázku text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/>
              <a:t>Učení Neuronové sítě</a:t>
            </a:r>
            <a:endParaRPr/>
          </a:p>
        </p:txBody>
      </p:sp>
      <p:pic>
        <p:nvPicPr>
          <p:cNvPr id="893" name="Google Shape;893;p31" descr="Obsah obrázku text&#10;&#10;Popis byl vytvořen automatick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13552" y="1422464"/>
            <a:ext cx="9341747" cy="5194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p32" descr="Obsah obrázku text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22513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" name="Google Shape;903;p33" descr="Obsah obrázku text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Google Shape;90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oogle Shape;913;p35" descr="Obsah obrázku text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8" name="Google Shape;91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dirty="0"/>
              <a:t>Lineární Regrese</a:t>
            </a:r>
            <a:endParaRPr dirty="0"/>
          </a:p>
        </p:txBody>
      </p:sp>
      <p:sp>
        <p:nvSpPr>
          <p:cNvPr id="699" name="Google Shape;699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8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dirty="0"/>
              <a:t> Mezi nezávislými a závislými proměnnými se vytvoří vztah proložením na přímku = regresní přímku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dirty="0"/>
              <a:t> </a:t>
            </a:r>
            <a:r>
              <a:rPr lang="cs-CZ" dirty="0" err="1"/>
              <a:t>Y</a:t>
            </a:r>
            <a:r>
              <a:rPr lang="cs-CZ" dirty="0"/>
              <a:t> = a * X + b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dirty="0"/>
              <a:t>Metoda nejmenších čtverců (least </a:t>
            </a:r>
            <a:r>
              <a:rPr lang="cs-CZ" dirty="0" err="1"/>
              <a:t>squares</a:t>
            </a:r>
            <a:r>
              <a:rPr lang="cs-CZ" dirty="0"/>
              <a:t>)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cs-CZ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A530F3-9F55-5829-C1E6-5470108DC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133" y="3790925"/>
            <a:ext cx="3556001" cy="2933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95FE66-D2F3-4916-C8C6-E1344AB9F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132" y="3802160"/>
            <a:ext cx="3403602" cy="29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632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37" descr="Obsah obrázku stůl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Google Shape;928;p38" descr="Obsah obrázku stůl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668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" name="Google Shape;933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2721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26842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Google Shape;94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305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50"/>
          <p:cNvSpPr txBox="1"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cs-CZ" sz="3600"/>
              <a:t>Algoritmus zpětného šíření</a:t>
            </a:r>
            <a:br>
              <a:rPr lang="cs-CZ" sz="3600"/>
            </a:br>
            <a:r>
              <a:rPr lang="cs-CZ" sz="3600"/>
              <a:t>(Back propagation)</a:t>
            </a:r>
            <a:endParaRPr/>
          </a:p>
        </p:txBody>
      </p:sp>
      <p:grpSp>
        <p:nvGrpSpPr>
          <p:cNvPr id="971" name="Google Shape;971;p50"/>
          <p:cNvGrpSpPr/>
          <p:nvPr/>
        </p:nvGrpSpPr>
        <p:grpSpPr>
          <a:xfrm>
            <a:off x="1407279" y="3029174"/>
            <a:ext cx="9377440" cy="1944239"/>
            <a:chOff x="569079" y="1203549"/>
            <a:chExt cx="9377440" cy="1944239"/>
          </a:xfrm>
        </p:grpSpPr>
        <p:sp>
          <p:nvSpPr>
            <p:cNvPr id="972" name="Google Shape;972;p50"/>
            <p:cNvSpPr/>
            <p:nvPr/>
          </p:nvSpPr>
          <p:spPr>
            <a:xfrm>
              <a:off x="1138979" y="1203549"/>
              <a:ext cx="932563" cy="932563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50"/>
            <p:cNvSpPr/>
            <p:nvPr/>
          </p:nvSpPr>
          <p:spPr>
            <a:xfrm>
              <a:off x="569079" y="2427788"/>
              <a:ext cx="2072362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50"/>
            <p:cNvSpPr txBox="1"/>
            <p:nvPr/>
          </p:nvSpPr>
          <p:spPr>
            <a:xfrm>
              <a:off x="569079" y="2427788"/>
              <a:ext cx="2072362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cs-CZ" sz="2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Vstup – Skryté vrstvy – Výstup</a:t>
              </a:r>
              <a:endParaRPr sz="2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50"/>
            <p:cNvSpPr/>
            <p:nvPr/>
          </p:nvSpPr>
          <p:spPr>
            <a:xfrm>
              <a:off x="3574005" y="1203549"/>
              <a:ext cx="932563" cy="932563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50"/>
            <p:cNvSpPr/>
            <p:nvPr/>
          </p:nvSpPr>
          <p:spPr>
            <a:xfrm>
              <a:off x="3004105" y="2427788"/>
              <a:ext cx="2072362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50"/>
            <p:cNvSpPr txBox="1"/>
            <p:nvPr/>
          </p:nvSpPr>
          <p:spPr>
            <a:xfrm>
              <a:off x="3004105" y="2427788"/>
              <a:ext cx="2072362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cs-CZ" sz="2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Výpočet chyby</a:t>
              </a:r>
              <a:endParaRPr sz="2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50"/>
            <p:cNvSpPr/>
            <p:nvPr/>
          </p:nvSpPr>
          <p:spPr>
            <a:xfrm>
              <a:off x="6009031" y="1203549"/>
              <a:ext cx="932563" cy="93256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50"/>
            <p:cNvSpPr/>
            <p:nvPr/>
          </p:nvSpPr>
          <p:spPr>
            <a:xfrm>
              <a:off x="5439131" y="2427788"/>
              <a:ext cx="2072362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50"/>
            <p:cNvSpPr txBox="1"/>
            <p:nvPr/>
          </p:nvSpPr>
          <p:spPr>
            <a:xfrm>
              <a:off x="5439131" y="2427788"/>
              <a:ext cx="2072362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cs-CZ" sz="2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Zpětné šíření chyby</a:t>
              </a:r>
              <a:endParaRPr sz="2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50"/>
            <p:cNvSpPr/>
            <p:nvPr/>
          </p:nvSpPr>
          <p:spPr>
            <a:xfrm>
              <a:off x="8444057" y="1203549"/>
              <a:ext cx="932563" cy="932563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50"/>
            <p:cNvSpPr/>
            <p:nvPr/>
          </p:nvSpPr>
          <p:spPr>
            <a:xfrm>
              <a:off x="7874157" y="2427788"/>
              <a:ext cx="2072362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50"/>
            <p:cNvSpPr txBox="1"/>
            <p:nvPr/>
          </p:nvSpPr>
          <p:spPr>
            <a:xfrm>
              <a:off x="7874157" y="2427788"/>
              <a:ext cx="2072362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cs-CZ" sz="2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Úprava vah</a:t>
              </a:r>
              <a:endParaRPr sz="2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/>
              <a:t>Řetězové pravidlo (Chain rule)</a:t>
            </a:r>
            <a:endParaRPr/>
          </a:p>
        </p:txBody>
      </p:sp>
      <p:sp>
        <p:nvSpPr>
          <p:cNvPr id="990" name="Google Shape;990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041" t="-223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cs-CZ"/>
              <a:t>   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/>
              <a:t>Back Propagation</a:t>
            </a:r>
            <a:endParaRPr/>
          </a:p>
        </p:txBody>
      </p:sp>
      <p:pic>
        <p:nvPicPr>
          <p:cNvPr id="996" name="Google Shape;996;p5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49530" y="1797182"/>
            <a:ext cx="9248503" cy="4799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53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2" name="Google Shape;1002;p53"/>
          <p:cNvPicPr preferRelativeResize="0"/>
          <p:nvPr/>
        </p:nvPicPr>
        <p:blipFill rotWithShape="1">
          <a:blip r:embed="rId3">
            <a:alphaModFix/>
          </a:blip>
          <a:srcRect l="115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" name="Google Shape;1008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45781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dirty="0"/>
              <a:t>Logistická Regrese</a:t>
            </a:r>
            <a:endParaRPr dirty="0"/>
          </a:p>
        </p:txBody>
      </p:sp>
      <p:sp>
        <p:nvSpPr>
          <p:cNvPr id="699" name="Google Shape;699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8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dirty="0"/>
              <a:t> Používá k odhadu diskrétních hodnot (0, 1) ze sady nezávislých proměnných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dirty="0"/>
              <a:t>Předpovídá pravděpodobnost pomocí logistické funkce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dirty="0"/>
              <a:t>Maximální pravděpodobnost (Maximum </a:t>
            </a:r>
            <a:r>
              <a:rPr lang="cs-CZ" dirty="0" err="1"/>
              <a:t>Likelihood</a:t>
            </a:r>
            <a:r>
              <a:rPr lang="cs-CZ" dirty="0"/>
              <a:t>)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cs-CZ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cs-CZ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8A46D8-8101-5F1A-DED3-9FBC7B194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39340"/>
            <a:ext cx="4971479" cy="2953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5894F-1921-29AD-44CB-D9B24AC5E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49" y="3649680"/>
            <a:ext cx="4971479" cy="295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16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p56"/>
          <p:cNvPicPr preferRelativeResize="0"/>
          <p:nvPr/>
        </p:nvPicPr>
        <p:blipFill rotWithShape="1">
          <a:blip r:embed="rId3">
            <a:alphaModFix/>
          </a:blip>
          <a:srcRect l="2395" r="1459"/>
          <a:stretch/>
        </p:blipFill>
        <p:spPr>
          <a:xfrm>
            <a:off x="-4043" y="0"/>
            <a:ext cx="1219604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Google Shape;1025;p57" descr="Obsah obrázku text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323" y="0"/>
            <a:ext cx="1222064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art, design&#10;&#10;Description automatically generated">
            <a:extLst>
              <a:ext uri="{FF2B5EF4-FFF2-40B4-BE49-F238E27FC236}">
                <a16:creationId xmlns:a16="http://schemas.microsoft.com/office/drawing/2014/main" id="{FF5007C0-CAD2-B619-9EA4-45F69B2B9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891" y="1710267"/>
            <a:ext cx="8096434" cy="5147733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/>
              <a:t>Chybové funkce</a:t>
            </a:r>
            <a:endParaRPr/>
          </a:p>
        </p:txBody>
      </p:sp>
      <p:sp>
        <p:nvSpPr>
          <p:cNvPr id="1043" name="Google Shape;1043;p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cs-CZ"/>
              <a:t> Čtvercová chyba (MSE - Mean Squared Error)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cs-CZ"/>
              <a:t> Křížová entropie (CE - Cross-Entropy)</a:t>
            </a:r>
            <a:endParaRPr/>
          </a:p>
        </p:txBody>
      </p:sp>
      <p:pic>
        <p:nvPicPr>
          <p:cNvPr id="1044" name="Google Shape;1044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3584" y="3726189"/>
            <a:ext cx="4054366" cy="1175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7538" y="5382913"/>
            <a:ext cx="4096924" cy="1175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/>
              <a:t>Problémy neuronových sítích</a:t>
            </a:r>
            <a:endParaRPr/>
          </a:p>
        </p:txBody>
      </p:sp>
      <p:sp>
        <p:nvSpPr>
          <p:cNvPr id="1051" name="Google Shape;1051;p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cs-CZ"/>
              <a:t> Málo dat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cs-CZ"/>
              <a:t> Špatně označená data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cs-CZ"/>
              <a:t> Přeučení neuronové sítě (Overfitting)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cs-CZ"/>
              <a:t> Nenaučení neuronové sítě (Underfitting)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cs-CZ"/>
              <a:t> Dlouhé učení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/>
              <a:t>Overfitting, Underfitting</a:t>
            </a:r>
            <a:endParaRPr/>
          </a:p>
        </p:txBody>
      </p:sp>
      <p:pic>
        <p:nvPicPr>
          <p:cNvPr id="1057" name="Google Shape;1057;p63" descr="Obsah obrázku světlo, zelená&#10;&#10;Popis byl vytvořen automatick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403" t="13157" r="2321" b="7129"/>
          <a:stretch/>
        </p:blipFill>
        <p:spPr>
          <a:xfrm>
            <a:off x="1194816" y="2060449"/>
            <a:ext cx="9875520" cy="3767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/>
              <a:t>Regularizace Neuronové sítě</a:t>
            </a:r>
            <a:endParaRPr/>
          </a:p>
        </p:txBody>
      </p:sp>
      <p:sp>
        <p:nvSpPr>
          <p:cNvPr id="1063" name="Google Shape;1063;p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cs-CZ" dirty="0"/>
              <a:t> Počet skrytých vrstev a neuronů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cs-CZ" dirty="0"/>
              <a:t> Rozšiřování a normalizace dat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cs-CZ" dirty="0"/>
              <a:t> L2 </a:t>
            </a:r>
            <a:r>
              <a:rPr lang="cs-CZ" dirty="0" err="1"/>
              <a:t>regularizace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cs-CZ" dirty="0"/>
              <a:t> Míra učení (Learning </a:t>
            </a:r>
            <a:r>
              <a:rPr lang="cs-CZ" dirty="0" err="1"/>
              <a:t>rate</a:t>
            </a:r>
            <a:r>
              <a:rPr lang="cs-CZ" dirty="0"/>
              <a:t>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cs-CZ" dirty="0"/>
              <a:t> Včasné zastavení (Early </a:t>
            </a:r>
            <a:r>
              <a:rPr lang="cs-CZ" dirty="0" err="1"/>
              <a:t>stopping</a:t>
            </a:r>
            <a:r>
              <a:rPr lang="cs-CZ" dirty="0"/>
              <a:t>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cs-CZ" dirty="0"/>
              <a:t> </a:t>
            </a:r>
            <a:r>
              <a:rPr lang="cs-CZ" dirty="0" err="1"/>
              <a:t>Dropout</a:t>
            </a:r>
            <a:r>
              <a:rPr lang="cs-CZ" dirty="0"/>
              <a:t> </a:t>
            </a:r>
            <a:r>
              <a:rPr lang="cs-CZ" dirty="0" err="1"/>
              <a:t>regularizace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cs-CZ" dirty="0"/>
              <a:t> Mini-</a:t>
            </a:r>
            <a:r>
              <a:rPr lang="cs-CZ" dirty="0" err="1"/>
              <a:t>batch</a:t>
            </a:r>
            <a:r>
              <a:rPr lang="cs-CZ" dirty="0"/>
              <a:t> gradient </a:t>
            </a:r>
            <a:r>
              <a:rPr lang="cs-CZ" dirty="0" err="1"/>
              <a:t>descent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cs-CZ" dirty="0"/>
              <a:t> </a:t>
            </a:r>
            <a:r>
              <a:rPr lang="cs-CZ" dirty="0" err="1"/>
              <a:t>Momentum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/>
              <a:t>Počet skrytých vrstev a neuronů</a:t>
            </a:r>
            <a:endParaRPr/>
          </a:p>
        </p:txBody>
      </p:sp>
      <p:pic>
        <p:nvPicPr>
          <p:cNvPr id="1069" name="Google Shape;1069;p65" descr="Obsah obrázku text, strom, galerie, místnost&#10;&#10;Popis byl vytvořen automatick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75550"/>
          <a:stretch/>
        </p:blipFill>
        <p:spPr>
          <a:xfrm>
            <a:off x="2134237" y="1483998"/>
            <a:ext cx="7079231" cy="270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65" descr="Obsah obrázku text, strom, galerie, místnost&#10;&#10;Popis byl vytvořen automaticky"/>
          <p:cNvPicPr preferRelativeResize="0"/>
          <p:nvPr/>
        </p:nvPicPr>
        <p:blipFill rotWithShape="1">
          <a:blip r:embed="rId3">
            <a:alphaModFix/>
          </a:blip>
          <a:srcRect t="24309" b="51242"/>
          <a:stretch/>
        </p:blipFill>
        <p:spPr>
          <a:xfrm>
            <a:off x="2134236" y="3983223"/>
            <a:ext cx="7079232" cy="2705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/>
              <a:t>Rozšiřování dat</a:t>
            </a:r>
            <a:endParaRPr/>
          </a:p>
        </p:txBody>
      </p:sp>
      <p:sp>
        <p:nvSpPr>
          <p:cNvPr id="1076" name="Google Shape;1076;p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cs-CZ"/>
              <a:t>Otáčení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cs-CZ"/>
              <a:t>Ořezávání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cs-CZ"/>
              <a:t>Distorze</a:t>
            </a:r>
            <a:endParaRPr/>
          </a:p>
        </p:txBody>
      </p:sp>
      <p:pic>
        <p:nvPicPr>
          <p:cNvPr id="1077" name="Google Shape;1077;p66" descr="Obsah obrázku různé, lev, kytice, skupina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9751" y="444772"/>
            <a:ext cx="4310527" cy="6048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/>
              <a:t>Normalizace dat</a:t>
            </a:r>
            <a:endParaRPr/>
          </a:p>
        </p:txBody>
      </p:sp>
      <p:pic>
        <p:nvPicPr>
          <p:cNvPr id="1083" name="Google Shape;1083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7416" y="1898899"/>
            <a:ext cx="8242606" cy="4278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Neuronová síť</a:t>
            </a:r>
            <a:endParaRPr/>
          </a:p>
        </p:txBody>
      </p:sp>
      <p:sp>
        <p:nvSpPr>
          <p:cNvPr id="699" name="Google Shape;699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8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 Struktura / algoritmus / model určený pro paralelní zpracování dat, který se skládá z velkého počtu výkonných prvků - neuronů.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 Inspirován neurofyziologickými poznatky o struktuře a činnosti neuronů živých organismů.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 Schopnost extrahovat a reprezentovat závislost, učit se z předchozí zkušenosti, řešit nelineární úlohy, generalizovat znalosti.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 Aplikace: regrese, klasifikace, shluková analýza, optimalizace, predikce, filtrace, komprese dat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 Využití v reálném světě: lékařství (detekce, segmentace),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/>
              <a:t>L2 regularizace</a:t>
            </a:r>
            <a:endParaRPr/>
          </a:p>
        </p:txBody>
      </p:sp>
      <p:pic>
        <p:nvPicPr>
          <p:cNvPr id="1090" name="Google Shape;1090;p6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37006"/>
          <a:stretch/>
        </p:blipFill>
        <p:spPr>
          <a:xfrm>
            <a:off x="1643470" y="2060448"/>
            <a:ext cx="8122322" cy="372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/>
              <a:t>Míra učení (Learning rate)</a:t>
            </a:r>
            <a:endParaRPr/>
          </a:p>
        </p:txBody>
      </p:sp>
      <p:pic>
        <p:nvPicPr>
          <p:cNvPr id="1096" name="Google Shape;1096;p6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47418" y="1474882"/>
            <a:ext cx="6172326" cy="5238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/>
              <a:t>Včasné zastavení (Early stopping)</a:t>
            </a:r>
            <a:endParaRPr/>
          </a:p>
        </p:txBody>
      </p:sp>
      <p:pic>
        <p:nvPicPr>
          <p:cNvPr id="1102" name="Google Shape;1102;p7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38128" y="1580864"/>
            <a:ext cx="8732464" cy="4912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/>
              <a:t>Dropout regularizace</a:t>
            </a:r>
            <a:endParaRPr/>
          </a:p>
        </p:txBody>
      </p:sp>
      <p:pic>
        <p:nvPicPr>
          <p:cNvPr id="1108" name="Google Shape;1108;p7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28471" y="1780032"/>
            <a:ext cx="11274221" cy="409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 dirty="0"/>
              <a:t>Mini-</a:t>
            </a:r>
            <a:r>
              <a:rPr lang="cs-CZ" dirty="0" err="1"/>
              <a:t>batch</a:t>
            </a:r>
            <a:r>
              <a:rPr lang="cs-CZ" dirty="0"/>
              <a:t> gradient </a:t>
            </a:r>
            <a:r>
              <a:rPr lang="cs-CZ" dirty="0" err="1"/>
              <a:t>descent</a:t>
            </a:r>
            <a:endParaRPr dirty="0"/>
          </a:p>
        </p:txBody>
      </p:sp>
      <p:pic>
        <p:nvPicPr>
          <p:cNvPr id="1114" name="Google Shape;1114;p7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401824"/>
            <a:ext cx="6415975" cy="236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72" descr="Obsah obrázku text&#10;&#10;Popis byl vytvořen automatick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216" y="1685544"/>
            <a:ext cx="6208776" cy="465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cs-CZ"/>
              <a:t>Testování neuronové sítě</a:t>
            </a:r>
            <a:endParaRPr/>
          </a:p>
        </p:txBody>
      </p:sp>
      <p:sp>
        <p:nvSpPr>
          <p:cNvPr id="1121" name="Google Shape;1121;p7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cs-CZ"/>
              <a:t> Senzitivita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cs-CZ"/>
              <a:t> Specificita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cs-CZ"/>
              <a:t> F1 skóre</a:t>
            </a:r>
            <a:endParaRPr/>
          </a:p>
        </p:txBody>
      </p:sp>
      <p:pic>
        <p:nvPicPr>
          <p:cNvPr id="1122" name="Google Shape;1122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8989" y="1540073"/>
            <a:ext cx="6457871" cy="377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6560" y="5777558"/>
            <a:ext cx="5030663" cy="715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125c43a7732_0_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Machine Learning (Strojové učení)</a:t>
            </a:r>
            <a:endParaRPr/>
          </a:p>
        </p:txBody>
      </p:sp>
      <p:sp>
        <p:nvSpPr>
          <p:cNvPr id="1130" name="Google Shape;1130;g125c43a7732_0_1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-CZ"/>
              <a:t>Odvětví umělé inteligence (AI) a informatiky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-CZ"/>
              <a:t>Využití dat a algoritmů k napodobování způsobu, jakým se lidé učí, postupně zlepšuje svoji přesnost.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-CZ"/>
              <a:t>Statistické metody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-CZ"/>
              <a:t>Strojové učení je při učení více závislé na lidském zásahu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125c43a7732_0_19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Jak funguje Machine Learning</a:t>
            </a:r>
            <a:endParaRPr/>
          </a:p>
        </p:txBody>
      </p:sp>
      <p:sp>
        <p:nvSpPr>
          <p:cNvPr id="1137" name="Google Shape;1137;g125c43a7732_0_19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AutoNum type="arabicPeriod"/>
            </a:pPr>
            <a:r>
              <a:rPr lang="cs-CZ" sz="3200"/>
              <a:t>Rozhodovací proces - odhad predikce / klasifikace</a:t>
            </a:r>
            <a:endParaRPr sz="3200"/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AutoNum type="arabicPeriod"/>
            </a:pPr>
            <a:r>
              <a:rPr lang="cs-CZ" sz="3200"/>
              <a:t>Chybová funkce - vyhodnocení predikce / klasifikace</a:t>
            </a:r>
            <a:endParaRPr sz="3200"/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AutoNum type="arabicPeriod"/>
            </a:pPr>
            <a:r>
              <a:rPr lang="cs-CZ" sz="3200"/>
              <a:t>Proces optimalizace modelu - upravení váh, aktualizace váh</a:t>
            </a:r>
            <a:endParaRPr sz="3200"/>
          </a:p>
        </p:txBody>
      </p:sp>
      <p:pic>
        <p:nvPicPr>
          <p:cNvPr id="1138" name="Google Shape;1138;g125c43a7732_0_197"/>
          <p:cNvPicPr preferRelativeResize="0"/>
          <p:nvPr/>
        </p:nvPicPr>
        <p:blipFill rotWithShape="1">
          <a:blip r:embed="rId3">
            <a:alphaModFix/>
          </a:blip>
          <a:srcRect t="15893" b="7394"/>
          <a:stretch/>
        </p:blipFill>
        <p:spPr>
          <a:xfrm>
            <a:off x="2228788" y="3357950"/>
            <a:ext cx="7734425" cy="334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125c43a7732_0_20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Typy Machine Learning</a:t>
            </a:r>
            <a:endParaRPr/>
          </a:p>
        </p:txBody>
      </p:sp>
      <p:sp>
        <p:nvSpPr>
          <p:cNvPr id="1145" name="Google Shape;1145;g125c43a7732_0_20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/>
              <a:t>Supervised Machine Learning: používá označené datové sady k trénování (Logistická regrese, Random Forest, Support Vector Machine)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/>
              <a:t>Unsupervised Machine Learning: analýza a seskupování neoznačených datových sad (Analýza hlavních komponent (PCA), Singulární rozklad (SVD), k-means)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/>
              <a:t>Semi-supervised Machine Learning: během tréninku se použije menší označená datová sada, která vede ke klasifikaci neoznačené datové sady (Semi-supervised support vector machine, klastrování)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125c43a7732_0_2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/>
              <a:t>Aplikace Supervised Machine Learning </a:t>
            </a:r>
            <a:endParaRPr/>
          </a:p>
        </p:txBody>
      </p:sp>
      <p:sp>
        <p:nvSpPr>
          <p:cNvPr id="1152" name="Google Shape;1152;g125c43a7732_0_2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/>
              <a:t>Bioinformatika (struktura duhovky, otisky prstů)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/>
              <a:t>Rozpoznání řeči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/>
              <a:t>Detekce spamu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/>
              <a:t>Klasifikace patologického a fyziologického stavu pacienta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 sz="4000"/>
              <a:t>Základní stavební jednotka – Perceptron / Neuron</a:t>
            </a:r>
            <a:endParaRPr/>
          </a:p>
        </p:txBody>
      </p:sp>
      <p:sp>
        <p:nvSpPr>
          <p:cNvPr id="706" name="Google Shape;706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Biologický neuron: sběr, zpracování a přenos informací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vstup (dendrity) / tělo (soma) / výstup (axon)</a:t>
            </a:r>
            <a:endParaRPr/>
          </a:p>
        </p:txBody>
      </p:sp>
      <p:pic>
        <p:nvPicPr>
          <p:cNvPr id="707" name="Google Shape;707;p3" descr="Obsah obrázku text, vektorová grafika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677" y="3174168"/>
            <a:ext cx="5459627" cy="3002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125c43a7732_0_2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Aplikace Unsupervised Machine Learning </a:t>
            </a:r>
            <a:endParaRPr/>
          </a:p>
        </p:txBody>
      </p:sp>
      <p:sp>
        <p:nvSpPr>
          <p:cNvPr id="1159" name="Google Shape;1159;g125c43a7732_0_2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/>
              <a:t>Clustering (K-means)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/>
              <a:t>Vizualizace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/>
              <a:t>Komprese (PCA)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/>
              <a:t>Detekce anomálií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125c43a7732_0_2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Aplikace Semi-supervised Machine Learning </a:t>
            </a:r>
            <a:endParaRPr/>
          </a:p>
        </p:txBody>
      </p:sp>
      <p:sp>
        <p:nvSpPr>
          <p:cNvPr id="1166" name="Google Shape;1166;g125c43a7732_0_2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/>
              <a:t>Analýza hlasu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/>
              <a:t>Klasifikace obsahu webu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/>
              <a:t>Klasifikace proteinové sekvence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/>
              <a:t>Klasifikace textových dokumentů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125c43a7732_0_1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Deep Learning (Hloubkové učení)</a:t>
            </a:r>
            <a:endParaRPr/>
          </a:p>
        </p:txBody>
      </p:sp>
      <p:sp>
        <p:nvSpPr>
          <p:cNvPr id="1173" name="Google Shape;1173;g125c43a7732_0_1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-CZ"/>
              <a:t>Odvětví strojového učení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-CZ"/>
              <a:t>Automatizuje extrakci příznaků</a:t>
            </a:r>
            <a:endParaRPr/>
          </a:p>
        </p:txBody>
      </p:sp>
      <p:pic>
        <p:nvPicPr>
          <p:cNvPr id="1174" name="Google Shape;1174;g125c43a7732_0_1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2063" y="2878225"/>
            <a:ext cx="7047875" cy="36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3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cs-CZ" dirty="0"/>
              <a:t>Architektura Konvolučních Neuronových Sítí</a:t>
            </a:r>
            <a:endParaRPr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Konvoluční neuronové sítě</a:t>
            </a:r>
            <a:endParaRPr/>
          </a:p>
        </p:txBody>
      </p:sp>
      <p:sp>
        <p:nvSpPr>
          <p:cNvPr id="1185" name="Google Shape;1185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Konvolučními vrstvy,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Vrsty s podvzorkováním = mean – max pooling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Fully connected Layers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Primárním účelem je extrahovat vlastnosti obrázku a na základě těchto vlastností zařadit obrázek do správných skupiny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45" descr="Diagram, engineering drawing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2311" y="1132114"/>
            <a:ext cx="11747378" cy="4152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Konvoluční vrstva</a:t>
            </a:r>
            <a:endParaRPr/>
          </a:p>
        </p:txBody>
      </p:sp>
      <p:sp>
        <p:nvSpPr>
          <p:cNvPr id="1196" name="Google Shape;1196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Extrakce prvků se provádí pomocí konvolučních vrstev.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Různé konvoluční filtry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197" name="Google Shape;1197;p47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9200" y="3235570"/>
            <a:ext cx="7213600" cy="277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2" name="Google Shape;1202;p59" descr="Diagram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20380" y="1166642"/>
            <a:ext cx="10533420" cy="4524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Poolling</a:t>
            </a:r>
            <a:endParaRPr/>
          </a:p>
        </p:txBody>
      </p:sp>
      <p:sp>
        <p:nvSpPr>
          <p:cNvPr id="1208" name="Google Shape;1208;p7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Používá se k podvzorkování a lepší reprezentaci ionformací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Max Pooling</a:t>
            </a:r>
            <a:endParaRPr/>
          </a:p>
        </p:txBody>
      </p:sp>
      <p:pic>
        <p:nvPicPr>
          <p:cNvPr id="1209" name="Google Shape;1209;p73" descr="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0150" y="3001963"/>
            <a:ext cx="6438900" cy="31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1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Fully Connected Layer</a:t>
            </a:r>
            <a:endParaRPr/>
          </a:p>
        </p:txBody>
      </p:sp>
      <p:sp>
        <p:nvSpPr>
          <p:cNvPr id="1215" name="Google Shape;1215;p18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Mapa vlastností je spojená do poslední vrstvy</a:t>
            </a:r>
            <a:endParaRPr/>
          </a:p>
        </p:txBody>
      </p:sp>
      <p:pic>
        <p:nvPicPr>
          <p:cNvPr id="1216" name="Google Shape;1216;p183" descr="Diagram, engineer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9784" y="2693241"/>
            <a:ext cx="8152432" cy="2881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Perceptron - Neuron</a:t>
            </a:r>
            <a:endParaRPr/>
          </a:p>
        </p:txBody>
      </p:sp>
      <p:pic>
        <p:nvPicPr>
          <p:cNvPr id="714" name="Google Shape;71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9577" y="1568768"/>
            <a:ext cx="8112845" cy="438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Softmax Layer</a:t>
            </a:r>
            <a:endParaRPr/>
          </a:p>
        </p:txBody>
      </p:sp>
      <p:pic>
        <p:nvPicPr>
          <p:cNvPr id="1222" name="Google Shape;1222;p184" descr="Diagram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85018" y="1583691"/>
            <a:ext cx="8821964" cy="4476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3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cs-CZ" dirty="0"/>
              <a:t>Architektura LSTM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73910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767BBB-BE9D-0929-BD0E-9E259739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 - Long Short-Term Memory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61F40-84F4-CC7D-4B55-0CC8299ED4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Typ</a:t>
            </a:r>
            <a:r>
              <a:rPr lang="en-US" dirty="0"/>
              <a:t> </a:t>
            </a:r>
            <a:r>
              <a:rPr lang="en-US" dirty="0" err="1"/>
              <a:t>rekurentní</a:t>
            </a:r>
            <a:r>
              <a:rPr lang="en-US" dirty="0"/>
              <a:t> </a:t>
            </a:r>
            <a:r>
              <a:rPr lang="en-US" dirty="0" err="1"/>
              <a:t>neuronové</a:t>
            </a:r>
            <a:r>
              <a:rPr lang="en-US" dirty="0"/>
              <a:t> </a:t>
            </a:r>
            <a:r>
              <a:rPr lang="en-US" dirty="0" err="1"/>
              <a:t>sítě</a:t>
            </a:r>
            <a:r>
              <a:rPr lang="en-US" dirty="0"/>
              <a:t> (RNN)</a:t>
            </a:r>
          </a:p>
          <a:p>
            <a:pPr lvl="2"/>
            <a:r>
              <a:rPr lang="en-US" dirty="0"/>
              <a:t>RNN </a:t>
            </a:r>
            <a:r>
              <a:rPr lang="en-US" dirty="0" err="1"/>
              <a:t>nicméně</a:t>
            </a:r>
            <a:r>
              <a:rPr lang="en-US" dirty="0"/>
              <a:t> </a:t>
            </a:r>
            <a:r>
              <a:rPr lang="en-US" dirty="0" err="1"/>
              <a:t>zapomínají</a:t>
            </a:r>
            <a:r>
              <a:rPr lang="en-US" dirty="0"/>
              <a:t> </a:t>
            </a:r>
            <a:r>
              <a:rPr lang="en-US" dirty="0" err="1"/>
              <a:t>dlouhodobé</a:t>
            </a:r>
            <a:r>
              <a:rPr lang="en-US" dirty="0"/>
              <a:t> </a:t>
            </a:r>
            <a:r>
              <a:rPr lang="en-US" dirty="0" err="1"/>
              <a:t>závislosti</a:t>
            </a:r>
            <a:r>
              <a:rPr lang="en-US" dirty="0"/>
              <a:t> / </a:t>
            </a:r>
            <a:r>
              <a:rPr lang="en-US" dirty="0" err="1"/>
              <a:t>informace</a:t>
            </a:r>
            <a:endParaRPr lang="en-US" dirty="0"/>
          </a:p>
          <a:p>
            <a:r>
              <a:rPr lang="en-US" dirty="0" err="1"/>
              <a:t>Časové</a:t>
            </a:r>
            <a:r>
              <a:rPr lang="en-US" dirty="0"/>
              <a:t> </a:t>
            </a:r>
            <a:r>
              <a:rPr lang="en-US" dirty="0" err="1"/>
              <a:t>řady</a:t>
            </a:r>
            <a:r>
              <a:rPr lang="en-US" dirty="0"/>
              <a:t> a </a:t>
            </a:r>
            <a:r>
              <a:rPr lang="en-US" dirty="0" err="1"/>
              <a:t>sekvence</a:t>
            </a:r>
            <a:endParaRPr lang="en-US" dirty="0"/>
          </a:p>
          <a:p>
            <a:r>
              <a:rPr lang="en-US" dirty="0" err="1"/>
              <a:t>Schopnost</a:t>
            </a:r>
            <a:r>
              <a:rPr lang="en-US" dirty="0"/>
              <a:t> </a:t>
            </a:r>
            <a:r>
              <a:rPr lang="en-US" dirty="0" err="1"/>
              <a:t>naučit</a:t>
            </a:r>
            <a:r>
              <a:rPr lang="en-US" dirty="0"/>
              <a:t> se a </a:t>
            </a:r>
            <a:r>
              <a:rPr lang="en-US" dirty="0" err="1"/>
              <a:t>zapomenout</a:t>
            </a:r>
            <a:r>
              <a:rPr lang="en-US" dirty="0"/>
              <a:t> </a:t>
            </a:r>
            <a:r>
              <a:rPr lang="en-US" dirty="0" err="1"/>
              <a:t>informace</a:t>
            </a:r>
            <a:endParaRPr lang="en-US" dirty="0"/>
          </a:p>
        </p:txBody>
      </p:sp>
      <p:pic>
        <p:nvPicPr>
          <p:cNvPr id="11" name="Picture 10" descr="A picture containing screenshot, text, line, diagram&#10;&#10;Description automatically generated">
            <a:extLst>
              <a:ext uri="{FF2B5EF4-FFF2-40B4-BE49-F238E27FC236}">
                <a16:creationId xmlns:a16="http://schemas.microsoft.com/office/drawing/2014/main" id="{4D4B763F-0E41-EE3A-3D47-55C51BC17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721" y="3951138"/>
            <a:ext cx="6946557" cy="267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84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767BBB-BE9D-0929-BD0E-9E259739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61F40-84F4-CC7D-4B55-0CC8299ED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059" y="1556952"/>
            <a:ext cx="10970741" cy="5140410"/>
          </a:xfrm>
        </p:spPr>
        <p:txBody>
          <a:bodyPr>
            <a:normAutofit/>
          </a:bodyPr>
          <a:lstStyle/>
          <a:p>
            <a:r>
              <a:rPr lang="en-US" dirty="0" err="1"/>
              <a:t>Pamět</a:t>
            </a:r>
            <a:r>
              <a:rPr lang="en-US" dirty="0"/>
              <a:t> je </a:t>
            </a:r>
            <a:r>
              <a:rPr lang="en-US" dirty="0" err="1"/>
              <a:t>regulována</a:t>
            </a:r>
            <a:r>
              <a:rPr lang="en-US" dirty="0"/>
              <a:t> </a:t>
            </a:r>
            <a:r>
              <a:rPr lang="en-US" dirty="0" err="1"/>
              <a:t>pomocí</a:t>
            </a:r>
            <a:r>
              <a:rPr lang="en-US" dirty="0"/>
              <a:t> </a:t>
            </a:r>
            <a:r>
              <a:rPr lang="en-US" dirty="0" err="1"/>
              <a:t>brán</a:t>
            </a:r>
            <a:r>
              <a:rPr lang="en-US" dirty="0"/>
              <a:t> (gates)</a:t>
            </a:r>
          </a:p>
          <a:p>
            <a:pPr marL="571500" lvl="1" indent="0">
              <a:buNone/>
            </a:pPr>
            <a:r>
              <a:rPr lang="en-US" dirty="0"/>
              <a:t>- 	sigmoid a tanh </a:t>
            </a:r>
            <a:r>
              <a:rPr lang="en-US" dirty="0" err="1"/>
              <a:t>aktivační</a:t>
            </a:r>
            <a:r>
              <a:rPr lang="en-US" dirty="0"/>
              <a:t> </a:t>
            </a:r>
            <a:r>
              <a:rPr lang="en-US" dirty="0" err="1"/>
              <a:t>funkce</a:t>
            </a:r>
            <a:endParaRPr lang="en-US" dirty="0"/>
          </a:p>
          <a:p>
            <a:r>
              <a:rPr lang="en-US" dirty="0" err="1"/>
              <a:t>Vstupní</a:t>
            </a:r>
            <a:r>
              <a:rPr lang="en-US" dirty="0"/>
              <a:t> </a:t>
            </a:r>
            <a:r>
              <a:rPr lang="en-US" dirty="0" err="1"/>
              <a:t>brána</a:t>
            </a:r>
            <a:r>
              <a:rPr lang="en-US" dirty="0"/>
              <a:t>: </a:t>
            </a:r>
          </a:p>
          <a:p>
            <a:pPr lvl="1">
              <a:buFontTx/>
              <a:buChar char="-"/>
            </a:pPr>
            <a:r>
              <a:rPr lang="en-US" dirty="0" err="1"/>
              <a:t>rozhoduje</a:t>
            </a:r>
            <a:r>
              <a:rPr lang="en-US" dirty="0"/>
              <a:t> </a:t>
            </a:r>
            <a:r>
              <a:rPr lang="en-US" dirty="0" err="1"/>
              <a:t>jakou</a:t>
            </a:r>
            <a:r>
              <a:rPr lang="en-US" dirty="0"/>
              <a:t> </a:t>
            </a:r>
            <a:r>
              <a:rPr lang="en-US" dirty="0" err="1"/>
              <a:t>novou</a:t>
            </a:r>
            <a:r>
              <a:rPr lang="en-US" dirty="0"/>
              <a:t> </a:t>
            </a:r>
            <a:r>
              <a:rPr lang="en-US" dirty="0" err="1"/>
              <a:t>informaci</a:t>
            </a:r>
            <a:r>
              <a:rPr lang="en-US" dirty="0"/>
              <a:t> </a:t>
            </a:r>
            <a:r>
              <a:rPr lang="en-US" dirty="0" err="1"/>
              <a:t>přijmout</a:t>
            </a:r>
            <a:r>
              <a:rPr lang="en-US" dirty="0"/>
              <a:t> a</a:t>
            </a:r>
          </a:p>
          <a:p>
            <a:pPr marL="571500" lvl="1" indent="0">
              <a:buNone/>
            </a:pPr>
            <a:r>
              <a:rPr lang="en-US" dirty="0"/>
              <a:t>	</a:t>
            </a:r>
            <a:r>
              <a:rPr lang="en-US" dirty="0" err="1"/>
              <a:t>uložit</a:t>
            </a:r>
            <a:r>
              <a:rPr lang="en-US" dirty="0"/>
              <a:t> do </a:t>
            </a:r>
            <a:r>
              <a:rPr lang="en-US" dirty="0" err="1"/>
              <a:t>paměťové</a:t>
            </a:r>
            <a:r>
              <a:rPr lang="en-US" dirty="0"/>
              <a:t> </a:t>
            </a:r>
            <a:r>
              <a:rPr lang="en-US" dirty="0" err="1"/>
              <a:t>buňky</a:t>
            </a:r>
            <a:endParaRPr lang="en-US" dirty="0"/>
          </a:p>
          <a:p>
            <a:r>
              <a:rPr lang="en-US" dirty="0" err="1"/>
              <a:t>Zapomínací</a:t>
            </a:r>
            <a:r>
              <a:rPr lang="en-US" dirty="0"/>
              <a:t> </a:t>
            </a:r>
            <a:r>
              <a:rPr lang="en-US" dirty="0" err="1"/>
              <a:t>brána</a:t>
            </a:r>
            <a:r>
              <a:rPr lang="en-US" dirty="0"/>
              <a:t>:</a:t>
            </a:r>
          </a:p>
          <a:p>
            <a:pPr lvl="1">
              <a:buFontTx/>
              <a:buChar char="-"/>
            </a:pPr>
            <a:r>
              <a:rPr lang="en-US" dirty="0" err="1"/>
              <a:t>rozhoduje</a:t>
            </a:r>
            <a:r>
              <a:rPr lang="en-US" dirty="0"/>
              <a:t> co </a:t>
            </a:r>
            <a:r>
              <a:rPr lang="en-US" dirty="0" err="1"/>
              <a:t>zapomenout</a:t>
            </a:r>
            <a:endParaRPr lang="en-US" dirty="0"/>
          </a:p>
          <a:p>
            <a:r>
              <a:rPr lang="en-US" dirty="0" err="1"/>
              <a:t>Výstupní</a:t>
            </a:r>
            <a:r>
              <a:rPr lang="en-US" dirty="0"/>
              <a:t> </a:t>
            </a:r>
            <a:r>
              <a:rPr lang="en-US" dirty="0" err="1"/>
              <a:t>brána</a:t>
            </a:r>
            <a:endParaRPr lang="en-US" dirty="0"/>
          </a:p>
          <a:p>
            <a:pPr lvl="1">
              <a:buFontTx/>
              <a:buChar char="-"/>
            </a:pPr>
            <a:r>
              <a:rPr lang="en-US" dirty="0" err="1"/>
              <a:t>rozhoduje</a:t>
            </a:r>
            <a:r>
              <a:rPr lang="en-US" dirty="0"/>
              <a:t> </a:t>
            </a:r>
            <a:r>
              <a:rPr lang="en-US" dirty="0" err="1"/>
              <a:t>jakou</a:t>
            </a:r>
            <a:r>
              <a:rPr lang="en-US" dirty="0"/>
              <a:t> </a:t>
            </a:r>
            <a:r>
              <a:rPr lang="en-US" dirty="0" err="1"/>
              <a:t>infomrmaci</a:t>
            </a:r>
            <a:r>
              <a:rPr lang="en-US" dirty="0"/>
              <a:t> </a:t>
            </a:r>
            <a:r>
              <a:rPr lang="en-US" dirty="0" err="1"/>
              <a:t>poskytnout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</a:p>
          <a:p>
            <a:pPr marL="571500" lvl="1" indent="0">
              <a:buNone/>
            </a:pPr>
            <a:r>
              <a:rPr lang="en-US" dirty="0"/>
              <a:t>	</a:t>
            </a:r>
            <a:r>
              <a:rPr lang="en-US" dirty="0" err="1"/>
              <a:t>výstup</a:t>
            </a:r>
            <a:endParaRPr lang="en-US" dirty="0"/>
          </a:p>
          <a:p>
            <a:r>
              <a:rPr lang="en-US" dirty="0" err="1"/>
              <a:t>Rozpoznání</a:t>
            </a:r>
            <a:r>
              <a:rPr lang="en-US" dirty="0"/>
              <a:t> </a:t>
            </a:r>
            <a:r>
              <a:rPr lang="en-US" dirty="0" err="1"/>
              <a:t>řeči</a:t>
            </a:r>
            <a:r>
              <a:rPr lang="en-US" dirty="0"/>
              <a:t>, </a:t>
            </a:r>
            <a:r>
              <a:rPr lang="en-US" dirty="0" err="1"/>
              <a:t>předpověď</a:t>
            </a:r>
            <a:r>
              <a:rPr lang="en-US" dirty="0"/>
              <a:t> </a:t>
            </a:r>
            <a:r>
              <a:rPr lang="en-US" dirty="0" err="1"/>
              <a:t>časových</a:t>
            </a:r>
            <a:r>
              <a:rPr lang="en-US" dirty="0"/>
              <a:t> </a:t>
            </a:r>
            <a:r>
              <a:rPr lang="en-US" dirty="0" err="1"/>
              <a:t>řad</a:t>
            </a:r>
            <a:r>
              <a:rPr lang="en-US" dirty="0"/>
              <a:t>, </a:t>
            </a:r>
            <a:r>
              <a:rPr lang="en-US" dirty="0" err="1"/>
              <a:t>strojový</a:t>
            </a:r>
            <a:r>
              <a:rPr lang="en-US" dirty="0"/>
              <a:t> </a:t>
            </a:r>
            <a:r>
              <a:rPr lang="en-US" dirty="0" err="1"/>
              <a:t>překlad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6A3CB7C2-3D65-65AF-BF2F-6DD54BEB53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36" t="5926" r="3400" b="6230"/>
          <a:stretch/>
        </p:blipFill>
        <p:spPr>
          <a:xfrm>
            <a:off x="7128322" y="160639"/>
            <a:ext cx="5063678" cy="535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635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125c43a7732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>
                <a:solidFill>
                  <a:schemeClr val="dk1"/>
                </a:solidFill>
              </a:rPr>
              <a:t>Budování neuronových sítí (Python)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28" name="Google Shape;1228;g125c43a7732_0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>
                <a:solidFill>
                  <a:schemeClr val="dk1"/>
                </a:solidFill>
              </a:rPr>
              <a:t> Klasifikace do dvou tříd</a:t>
            </a:r>
            <a:endParaRPr>
              <a:solidFill>
                <a:schemeClr val="dk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>
                <a:solidFill>
                  <a:schemeClr val="dk1"/>
                </a:solidFill>
              </a:rPr>
              <a:t>Jedna skrytá vrstva</a:t>
            </a:r>
            <a:endParaRPr>
              <a:solidFill>
                <a:schemeClr val="dk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>
                <a:solidFill>
                  <a:schemeClr val="dk1"/>
                </a:solidFill>
              </a:rPr>
              <a:t>Nelineární aktivační funkce</a:t>
            </a:r>
            <a:endParaRPr>
              <a:solidFill>
                <a:schemeClr val="dk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>
                <a:solidFill>
                  <a:schemeClr val="dk1"/>
                </a:solidFill>
              </a:rPr>
              <a:t>Cross-entropy chybová funkce</a:t>
            </a:r>
            <a:endParaRPr>
              <a:solidFill>
                <a:schemeClr val="dk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>
                <a:solidFill>
                  <a:schemeClr val="dk1"/>
                </a:solidFill>
              </a:rPr>
              <a:t>Forward and Back Propagation</a:t>
            </a:r>
            <a:endParaRPr>
              <a:solidFill>
                <a:schemeClr val="dk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125c43a7732_0_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>
                <a:solidFill>
                  <a:schemeClr val="dk1"/>
                </a:solidFill>
              </a:rPr>
              <a:t>Knihovny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34" name="Google Shape;1234;g125c43a7732_0_5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51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>
                <a:solidFill>
                  <a:schemeClr val="dk1"/>
                </a:solidFill>
              </a:rPr>
              <a:t>Numpy (matematické funkce)</a:t>
            </a:r>
            <a:endParaRPr>
              <a:solidFill>
                <a:schemeClr val="dk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>
                <a:solidFill>
                  <a:schemeClr val="dk1"/>
                </a:solidFill>
              </a:rPr>
              <a:t>Sklearn (data mining + data analysis)</a:t>
            </a:r>
            <a:endParaRPr>
              <a:solidFill>
                <a:schemeClr val="dk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>
                <a:solidFill>
                  <a:schemeClr val="dk1"/>
                </a:solidFill>
              </a:rPr>
              <a:t>Matplotlib (vykreslování)</a:t>
            </a:r>
            <a:endParaRPr>
              <a:solidFill>
                <a:schemeClr val="dk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>
                <a:solidFill>
                  <a:schemeClr val="dk1"/>
                </a:solidFill>
              </a:rPr>
              <a:t>testCases (příklady)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" name="Google Shape;1239;g125c43a7732_0_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1987" y="1121735"/>
            <a:ext cx="11408100" cy="275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125c43a7732_0_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>
                <a:solidFill>
                  <a:schemeClr val="dk1"/>
                </a:solidFill>
              </a:rPr>
              <a:t>Data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45" name="Google Shape;1245;g125c43a7732_0_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>
                <a:solidFill>
                  <a:schemeClr val="dk1"/>
                </a:solidFill>
              </a:rPr>
              <a:t>X = features (x1, x2)</a:t>
            </a:r>
            <a:endParaRPr>
              <a:solidFill>
                <a:schemeClr val="dk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>
                <a:solidFill>
                  <a:schemeClr val="dk1"/>
                </a:solidFill>
              </a:rPr>
              <a:t>Y = labels (red = 0, blue = 1)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46" name="Google Shape;1246;g125c43a7732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2286" y="113521"/>
            <a:ext cx="6759714" cy="6630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" name="Google Shape;1251;g125c43a7732_0_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92582" y="168065"/>
            <a:ext cx="6248400" cy="644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125c43a7732_0_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>
                <a:solidFill>
                  <a:schemeClr val="dk1"/>
                </a:solidFill>
              </a:rPr>
              <a:t>Logistická regrese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57" name="Google Shape;1257;g125c43a7732_0_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45334"/>
          <a:stretch/>
        </p:blipFill>
        <p:spPr>
          <a:xfrm>
            <a:off x="283453" y="1549102"/>
            <a:ext cx="7169400" cy="50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g125c43a7732_0_24"/>
          <p:cNvPicPr preferRelativeResize="0"/>
          <p:nvPr/>
        </p:nvPicPr>
        <p:blipFill rotWithShape="1">
          <a:blip r:embed="rId3">
            <a:alphaModFix/>
          </a:blip>
          <a:srcRect l="2913" t="54902" r="19173"/>
          <a:stretch/>
        </p:blipFill>
        <p:spPr>
          <a:xfrm>
            <a:off x="7648686" y="2269864"/>
            <a:ext cx="4491038" cy="3353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Části perceptronu</a:t>
            </a:r>
            <a:endParaRPr/>
          </a:p>
        </p:txBody>
      </p:sp>
      <p:sp>
        <p:nvSpPr>
          <p:cNvPr id="721" name="Google Shape;72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dirty="0"/>
              <a:t>Vstup (Input): specifické informace (reálné číslo: velikost, barva,…)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dirty="0"/>
              <a:t>Váhy (</a:t>
            </a:r>
            <a:r>
              <a:rPr lang="cs-CZ" dirty="0" err="1"/>
              <a:t>Weights</a:t>
            </a:r>
            <a:r>
              <a:rPr lang="cs-CZ" dirty="0"/>
              <a:t>): důležitost informace (reálné hodnoty)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dirty="0" err="1"/>
              <a:t>Práhová</a:t>
            </a:r>
            <a:r>
              <a:rPr lang="cs-CZ" dirty="0"/>
              <a:t> hodnota (</a:t>
            </a:r>
            <a:r>
              <a:rPr lang="cs-CZ" dirty="0" err="1"/>
              <a:t>Bias</a:t>
            </a:r>
            <a:r>
              <a:rPr lang="cs-CZ" dirty="0"/>
              <a:t>): speciální váha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dirty="0"/>
              <a:t>Výstup (Output): třídy, shluky,…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dirty="0"/>
              <a:t>Aktivační funkce (</a:t>
            </a:r>
            <a:r>
              <a:rPr lang="cs-CZ" dirty="0" err="1"/>
              <a:t>Activation</a:t>
            </a:r>
            <a:r>
              <a:rPr lang="cs-CZ" dirty="0"/>
              <a:t> </a:t>
            </a:r>
            <a:r>
              <a:rPr lang="cs-CZ" dirty="0" err="1"/>
              <a:t>function</a:t>
            </a:r>
            <a:r>
              <a:rPr lang="cs-CZ" dirty="0"/>
              <a:t>)</a:t>
            </a:r>
            <a:endParaRPr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g125c43a7732_0_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>
                <a:solidFill>
                  <a:schemeClr val="dk1"/>
                </a:solidFill>
              </a:rPr>
              <a:t>Neuronová sítě - model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64" name="Google Shape;1264;g125c43a7732_0_30"/>
          <p:cNvSpPr txBox="1">
            <a:spLocks noGrp="1"/>
          </p:cNvSpPr>
          <p:nvPr>
            <p:ph type="body" idx="1"/>
          </p:nvPr>
        </p:nvSpPr>
        <p:spPr>
          <a:xfrm>
            <a:off x="839788" y="1681162"/>
            <a:ext cx="10489500" cy="50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cs-CZ" b="0">
                <a:solidFill>
                  <a:schemeClr val="dk1"/>
                </a:solidFill>
              </a:rPr>
              <a:t>Definovat strukturu NN (input, skryté vrstvy)</a:t>
            </a:r>
            <a:endParaRPr>
              <a:solidFill>
                <a:schemeClr val="dk1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cs-CZ" b="0">
                <a:solidFill>
                  <a:schemeClr val="dk1"/>
                </a:solidFill>
              </a:rPr>
              <a:t>Inicializovat parametry</a:t>
            </a:r>
            <a:endParaRPr>
              <a:solidFill>
                <a:schemeClr val="dk1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cs-CZ" b="0">
                <a:solidFill>
                  <a:schemeClr val="dk1"/>
                </a:solidFill>
              </a:rPr>
              <a:t>Smyčka:  forward propagation, vypočítat chybu, back propagation, upravení parametrů)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65" name="Google Shape;1265;g125c43a7732_0_30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62674" y="1455405"/>
            <a:ext cx="5112000" cy="33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g125c43a7732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00982" y="1690688"/>
            <a:ext cx="3425607" cy="2888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" name="Google Shape;1271;g125c43a7732_0_37"/>
          <p:cNvPicPr preferRelativeResize="0"/>
          <p:nvPr/>
        </p:nvPicPr>
        <p:blipFill rotWithShape="1">
          <a:blip r:embed="rId3">
            <a:alphaModFix/>
          </a:blip>
          <a:srcRect t="4988"/>
          <a:stretch/>
        </p:blipFill>
        <p:spPr>
          <a:xfrm>
            <a:off x="3386137" y="139848"/>
            <a:ext cx="5419725" cy="6352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6" name="Google Shape;1276;g125c43a7732_0_41"/>
          <p:cNvPicPr preferRelativeResize="0"/>
          <p:nvPr/>
        </p:nvPicPr>
        <p:blipFill rotWithShape="1">
          <a:blip r:embed="rId3">
            <a:alphaModFix/>
          </a:blip>
          <a:srcRect t="5758" r="2190"/>
          <a:stretch/>
        </p:blipFill>
        <p:spPr>
          <a:xfrm>
            <a:off x="3212950" y="295416"/>
            <a:ext cx="5766099" cy="6267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1" name="Google Shape;1281;g125c43a7732_0_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6225" y="1104086"/>
            <a:ext cx="7539550" cy="4649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Google Shape;1286;g125c43a7732_0_49"/>
          <p:cNvPicPr preferRelativeResize="0"/>
          <p:nvPr/>
        </p:nvPicPr>
        <p:blipFill rotWithShape="1">
          <a:blip r:embed="rId3">
            <a:alphaModFix/>
          </a:blip>
          <a:srcRect l="616" t="6103"/>
          <a:stretch/>
        </p:blipFill>
        <p:spPr>
          <a:xfrm>
            <a:off x="1284845" y="511337"/>
            <a:ext cx="9622310" cy="5835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1" name="Google Shape;1291;g125c43a7732_0_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2828" y="1194099"/>
            <a:ext cx="8426343" cy="1738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6" name="Google Shape;1296;g125c43a7732_0_57"/>
          <p:cNvPicPr preferRelativeResize="0"/>
          <p:nvPr/>
        </p:nvPicPr>
        <p:blipFill rotWithShape="1">
          <a:blip r:embed="rId3">
            <a:alphaModFix/>
          </a:blip>
          <a:srcRect t="4834"/>
          <a:stretch/>
        </p:blipFill>
        <p:spPr>
          <a:xfrm>
            <a:off x="2210080" y="136382"/>
            <a:ext cx="7771840" cy="6585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1" name="Google Shape;1301;g125c43a7732_0_61"/>
          <p:cNvPicPr preferRelativeResize="0"/>
          <p:nvPr/>
        </p:nvPicPr>
        <p:blipFill rotWithShape="1">
          <a:blip r:embed="rId3">
            <a:alphaModFix/>
          </a:blip>
          <a:srcRect t="4552"/>
          <a:stretch/>
        </p:blipFill>
        <p:spPr>
          <a:xfrm>
            <a:off x="2105365" y="24036"/>
            <a:ext cx="7981269" cy="6809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6" name="Google Shape;1306;g125c43a7732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800" y="1680947"/>
            <a:ext cx="6798549" cy="349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7" name="Google Shape;1307;g125c43a7732_0_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8739" y="831028"/>
            <a:ext cx="36576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8" name="Google Shape;1308;g125c43a7732_0_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8739" y="3805452"/>
            <a:ext cx="36576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3" name="Google Shape;1313;g125c43a7732_0_71"/>
          <p:cNvPicPr preferRelativeResize="0"/>
          <p:nvPr/>
        </p:nvPicPr>
        <p:blipFill rotWithShape="1">
          <a:blip r:embed="rId3">
            <a:alphaModFix/>
          </a:blip>
          <a:srcRect t="6296"/>
          <a:stretch/>
        </p:blipFill>
        <p:spPr>
          <a:xfrm>
            <a:off x="2938462" y="203372"/>
            <a:ext cx="6668118" cy="6521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</TotalTime>
  <Words>1331</Words>
  <Application>Microsoft Macintosh PowerPoint</Application>
  <PresentationFormat>Widescreen</PresentationFormat>
  <Paragraphs>255</Paragraphs>
  <Slides>105</Slides>
  <Notes>101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105</vt:i4>
      </vt:variant>
    </vt:vector>
  </HeadingPairs>
  <TitlesOfParts>
    <vt:vector size="117" baseType="lpstr">
      <vt:lpstr>Arial</vt:lpstr>
      <vt:lpstr>Calibri</vt:lpstr>
      <vt:lpstr>Roboto</vt:lpstr>
      <vt:lpstr>Motiv Office</vt:lpstr>
      <vt:lpstr>7_Office Theme</vt:lpstr>
      <vt:lpstr>6_Office Theme</vt:lpstr>
      <vt:lpstr>5_Office Theme</vt:lpstr>
      <vt:lpstr>1_Office Theme</vt:lpstr>
      <vt:lpstr>2_Office Theme</vt:lpstr>
      <vt:lpstr>3_Office Theme</vt:lpstr>
      <vt:lpstr>4_Office Theme</vt:lpstr>
      <vt:lpstr>Office Theme</vt:lpstr>
      <vt:lpstr>Úvod do teorie neuronových sítí</vt:lpstr>
      <vt:lpstr>Umělá inteligence (AI)</vt:lpstr>
      <vt:lpstr>Umělá inteligence (AI)</vt:lpstr>
      <vt:lpstr>Lineární Regrese</vt:lpstr>
      <vt:lpstr>Logistická Regrese</vt:lpstr>
      <vt:lpstr>Neuronová síť</vt:lpstr>
      <vt:lpstr>Základní stavební jednotka – Perceptron / Neuron</vt:lpstr>
      <vt:lpstr>Perceptron - Neuron</vt:lpstr>
      <vt:lpstr>Části perceptronu</vt:lpstr>
      <vt:lpstr>Aktivační funkce (α)</vt:lpstr>
      <vt:lpstr>Příklad fungování perceptronu (tan-sigmoid)</vt:lpstr>
      <vt:lpstr>Perceptron </vt:lpstr>
      <vt:lpstr> </vt:lpstr>
      <vt:lpstr>PowerPoint Presentation</vt:lpstr>
      <vt:lpstr>Rozdělení neuronových sítí</vt:lpstr>
      <vt:lpstr>Jednovrstvé / Vícevrstvé</vt:lpstr>
      <vt:lpstr>Dopředné / Rekurentní</vt:lpstr>
      <vt:lpstr>Hopfieldova síť</vt:lpstr>
      <vt:lpstr>Samoorganizující se neuronové sít / Kohonenova síť (SOM - Self Organizing Map)</vt:lpstr>
      <vt:lpstr>PowerPoint Presentation</vt:lpstr>
      <vt:lpstr>Vícevrstevná neuronová síť  (MLP – Multi Layer Perceptron)</vt:lpstr>
      <vt:lpstr>Vytváření neuronové sítě</vt:lpstr>
      <vt:lpstr>Fungování neuronové sítě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Učení Neuronové sítě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Algoritmus zpětného šíření (Back propagation)</vt:lpstr>
      <vt:lpstr>Řetězové pravidlo (Chain rule)</vt:lpstr>
      <vt:lpstr>Back Propagation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Chybové funkce</vt:lpstr>
      <vt:lpstr>Problémy neuronových sítích</vt:lpstr>
      <vt:lpstr>Overfitting, Underfitting</vt:lpstr>
      <vt:lpstr>Regularizace Neuronové sítě</vt:lpstr>
      <vt:lpstr>Počet skrytých vrstev a neuronů</vt:lpstr>
      <vt:lpstr>Rozšiřování dat</vt:lpstr>
      <vt:lpstr>Normalizace dat</vt:lpstr>
      <vt:lpstr>L2 regularizace</vt:lpstr>
      <vt:lpstr>Míra učení (Learning rate)</vt:lpstr>
      <vt:lpstr>Včasné zastavení (Early stopping)</vt:lpstr>
      <vt:lpstr>Dropout regularizace</vt:lpstr>
      <vt:lpstr>Mini-batch gradient descent</vt:lpstr>
      <vt:lpstr>Testování neuronové sítě</vt:lpstr>
      <vt:lpstr>Machine Learning (Strojové učení)</vt:lpstr>
      <vt:lpstr>Jak funguje Machine Learning</vt:lpstr>
      <vt:lpstr>Typy Machine Learning</vt:lpstr>
      <vt:lpstr>Aplikace Supervised Machine Learning </vt:lpstr>
      <vt:lpstr>Aplikace Unsupervised Machine Learning </vt:lpstr>
      <vt:lpstr>Aplikace Semi-supervised Machine Learning </vt:lpstr>
      <vt:lpstr>Deep Learning (Hloubkové učení)</vt:lpstr>
      <vt:lpstr>Architektura Konvolučních Neuronových Sítí</vt:lpstr>
      <vt:lpstr>Konvoluční neuronové sítě</vt:lpstr>
      <vt:lpstr>PowerPoint Presentation</vt:lpstr>
      <vt:lpstr>Konvoluční vrstva</vt:lpstr>
      <vt:lpstr>PowerPoint Presentation</vt:lpstr>
      <vt:lpstr>Poolling</vt:lpstr>
      <vt:lpstr>Fully Connected Layer</vt:lpstr>
      <vt:lpstr>Softmax Layer</vt:lpstr>
      <vt:lpstr>Architektura LSTM</vt:lpstr>
      <vt:lpstr>LSTM - Long Short-Term Memory</vt:lpstr>
      <vt:lpstr>LSTM</vt:lpstr>
      <vt:lpstr>Budování neuronových sítí (Python)</vt:lpstr>
      <vt:lpstr>Knihovny</vt:lpstr>
      <vt:lpstr>PowerPoint Presentation</vt:lpstr>
      <vt:lpstr>Data</vt:lpstr>
      <vt:lpstr>PowerPoint Presentation</vt:lpstr>
      <vt:lpstr>Logistická regrese</vt:lpstr>
      <vt:lpstr>Neuronová sítě -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teorie neuronových sítí</dc:title>
  <dc:creator>Lepkova, Kamila</dc:creator>
  <cp:lastModifiedBy>Lepkova, Kamila</cp:lastModifiedBy>
  <cp:revision>3</cp:revision>
  <dcterms:created xsi:type="dcterms:W3CDTF">2021-03-19T10:21:34Z</dcterms:created>
  <dcterms:modified xsi:type="dcterms:W3CDTF">2023-05-15T09:17:24Z</dcterms:modified>
</cp:coreProperties>
</file>